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</p:sldIdLst>
  <p:sldSz cy="5143500" cx="9144000"/>
  <p:notesSz cx="6858000" cy="9144000"/>
  <p:embeddedFontLst>
    <p:embeddedFont>
      <p:font typeface="Raleway"/>
      <p:regular r:id="rId155"/>
      <p:bold r:id="rId156"/>
      <p:italic r:id="rId157"/>
      <p:boldItalic r:id="rId158"/>
    </p:embeddedFont>
    <p:embeddedFont>
      <p:font typeface="Lato"/>
      <p:regular r:id="rId159"/>
      <p:bold r:id="rId160"/>
      <p:italic r:id="rId161"/>
      <p:boldItalic r:id="rId1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162" Type="http://schemas.openxmlformats.org/officeDocument/2006/relationships/font" Target="fonts/Lato-boldItalic.fntdata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font" Target="fonts/Lato-italic.fntdata"/><Relationship Id="rId54" Type="http://schemas.openxmlformats.org/officeDocument/2006/relationships/slide" Target="slides/slide49.xml"/><Relationship Id="rId160" Type="http://schemas.openxmlformats.org/officeDocument/2006/relationships/font" Target="fonts/Lato-bold.fntdata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font" Target="fonts/Lato-regular.fntdata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font" Target="fonts/Raleway-boldItalic.fntdata"/><Relationship Id="rId157" Type="http://schemas.openxmlformats.org/officeDocument/2006/relationships/font" Target="fonts/Raleway-italic.fntdata"/><Relationship Id="rId156" Type="http://schemas.openxmlformats.org/officeDocument/2006/relationships/font" Target="fonts/Raleway-bold.fntdata"/><Relationship Id="rId155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4cf0adf9a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4cf0adf9a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cf0adf9a5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4cf0adf9a5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4cf0adf9a5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4cf0adf9a5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4cf0adf9a5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4cf0adf9a5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7748243d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7748243d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7748243d0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7748243d0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4cf0adf9a5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4cf0adf9a5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4cf0adf9a5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4cf0adf9a5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50a2aa7f84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50a2aa7f84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550f0cd3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550f0cd3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7d468913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7d468913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0a2aa7f8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0a2aa7f8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7d4689132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7d4689132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7d4689132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7d4689132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4cf0adf9a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4cf0adf9a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50a2aa7f84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50a2aa7f84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50a2aa7f84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50a2aa7f84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50a2aa7f84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50a2aa7f84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50a2aa7f84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50a2aa7f84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c0b7722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c0b7722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50a2aa7f84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50a2aa7f84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50a2aa7f84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5" name="Google Shape;935;g50a2aa7f84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cf0adf9a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cf0adf9a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50a2aa7f84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50a2aa7f8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4cf0adf9a5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4cf0adf9a5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4cf0adf9a5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4cf0adf9a5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4cf0adf9a5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4cf0adf9a5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4cf0adf9a5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4cf0adf9a5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4cf0adf9a5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4cf0adf9a5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50a2aa7f84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50a2aa7f84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51f1032c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51f1032c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4cf0adf9a5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4cf0adf9a5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4cf0adf9a5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4cf0adf9a5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cf0adf9a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cf0adf9a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50a2aa7f84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50a2aa7f84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7d542717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7d542717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4cf0adf9a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4cf0adf9a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4cf0adf9a5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4cf0adf9a5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4cf0adf9a5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4cf0adf9a5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4cf0adf9a5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4cf0adf9a5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4cf0adf9a5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4cf0adf9a5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4cf0adf9a5_0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4cf0adf9a5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4cf0adf9a5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4cf0adf9a5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4cf0adf9a5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4cf0adf9a5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cf0adf9a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cf0adf9a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4cf0adf9a5_0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4cf0adf9a5_0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4cf0adf9a5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4cf0adf9a5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55cdd9e6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55cdd9e6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55cdd9e6a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55cdd9e6a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7ceb4a15f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7ceb4a15f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7ceb4a15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7ceb4a15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7cf74c9dc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7cf74c9d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7cf74c9dc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7cf74c9dc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7cf74c9dc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0" name="Google Shape;1140;g7cf74c9dc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7cf74c9dc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7cf74c9dc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cf0adf9a5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cf0adf9a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cf0adf9a5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cf0adf9a5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cf0adf9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cf0adf9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0a2aa7f8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0a2aa7f8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cf0adf9a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cf0adf9a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cf0adf9a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cf0adf9a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cf0adf9a5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cf0adf9a5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cf0adf9a5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cf0adf9a5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cf0adf9a5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cf0adf9a5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cf0adf9a5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cf0adf9a5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cf0adf9a5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cf0adf9a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cf0adf9a5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cf0adf9a5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cf0adf9a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cf0adf9a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cf0adf9a5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cf0adf9a5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cf0adf9a5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cf0adf9a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cf0adf9a5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cf0adf9a5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cf0adf9a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cf0adf9a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cf0adf9a5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cf0adf9a5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cf0adf9a5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cf0adf9a5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cf0adf9a5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cf0adf9a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0a2aa7f8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0a2aa7f8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4cf0adf9a5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4cf0adf9a5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4cf0adf9a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4cf0adf9a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cf0adf9a5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cf0adf9a5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cf0adf9a5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cf0adf9a5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18a0566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18a0566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4cf0adf9a5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4cf0adf9a5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cf0adf9a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cf0adf9a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18a0566b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18a0566b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cf0adf9a5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cf0adf9a5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4cf0adf9a5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4cf0adf9a5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4cf0adf9a5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4cf0adf9a5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4cf0adf9a5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4cf0adf9a5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cf0adf9a5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cf0adf9a5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cf0adf9a5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cf0adf9a5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4cf0adf9a5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4cf0adf9a5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4cf0adf9a5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4cf0adf9a5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cf0adf9a5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cf0adf9a5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6d66dfe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6d66dfe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cf0adf9a5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4cf0adf9a5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132165c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6132165c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132165cd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132165cd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0a2aa7f8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0a2aa7f8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0a2aa7f8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50a2aa7f8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0a2aa7f8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50a2aa7f8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0a2aa7f8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0a2aa7f8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0a2aa7f84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0a2aa7f84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0a2aa7f84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0a2aa7f84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0a2aa7f8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0a2aa7f8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51364f8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51364f8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0a2aa7f84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0a2aa7f8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0a2aa7f8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0a2aa7f8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0a2aa7f8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0a2aa7f8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0a2aa7f84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50a2aa7f84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50a2aa7f8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50a2aa7f8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50a2aa7f84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50a2aa7f84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4cf0adf9a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4cf0adf9a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4cf0adf9a5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4cf0adf9a5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a6fe1dd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a6fe1dd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4cf0adf9a5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4cf0adf9a5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cf0adf9a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cf0adf9a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0a2aa7f84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0a2aa7f8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0a2aa7f84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50a2aa7f84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4cf0adf9a5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4cf0adf9a5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4cf0adf9a5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4cf0adf9a5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50a2aa7f8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50a2aa7f8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4cf0adf9a5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4cf0adf9a5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50a2aa7f84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50a2aa7f84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50a2aa7f84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50a2aa7f8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0a2aa7f84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0a2aa7f84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50a2aa7f84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50a2aa7f84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cf0adf9a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cf0adf9a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50a2aa7f84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50a2aa7f84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cf0adf9a5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4cf0adf9a5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4cf0adf9a5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4cf0adf9a5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4cf0adf9a5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4cf0adf9a5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50a2aa7f84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50a2aa7f84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4cf0adf9a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4cf0adf9a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4cf0adf9a5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4cf0adf9a5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4cf0adf9a5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4cf0adf9a5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4cf0adf9a5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4cf0adf9a5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4cf0adf9a5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4cf0adf9a5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cf0adf9a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cf0adf9a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5878ecad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5878ecad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4cf0adf9a5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4cf0adf9a5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4cf0adf9a5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4cf0adf9a5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4cf0adf9a5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4cf0adf9a5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50a2aa7f84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50a2aa7f8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7d4689132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7d4689132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cf0adf9a5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4cf0adf9a5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4cf0adf9a5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4cf0adf9a5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4cf0adf9a5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4cf0adf9a5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4cf0adf9a5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4cf0adf9a5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2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6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28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jsfiddle.net/" TargetMode="External"/><Relationship Id="rId4" Type="http://schemas.openxmlformats.org/officeDocument/2006/relationships/hyperlink" Target="http://jsfiddle.net/" TargetMode="External"/><Relationship Id="rId5" Type="http://schemas.openxmlformats.org/officeDocument/2006/relationships/hyperlink" Target="http://codepen.io/" TargetMode="External"/><Relationship Id="rId6" Type="http://schemas.openxmlformats.org/officeDocument/2006/relationships/hyperlink" Target="http://codepen.io/" TargetMode="External"/><Relationship Id="rId7" Type="http://schemas.openxmlformats.org/officeDocument/2006/relationships/hyperlink" Target="http://jsbin.com/" TargetMode="External"/><Relationship Id="rId8" Type="http://schemas.openxmlformats.org/officeDocument/2006/relationships/hyperlink" Target="http://jsbin.com/" TargetMode="Externa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hyperlink" Target="https://leafletjs.com/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hyperlink" Target="https://zh.wikipedia.org/wiki/ASCII" TargetMode="Externa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hyperlink" Target="http://gsgd.co.uk/sandbox/jquery/easing/" TargetMode="External"/><Relationship Id="rId4" Type="http://schemas.openxmlformats.org/officeDocument/2006/relationships/hyperlink" Target="http://gsgd.co.uk/sandbox/jquery/easing/" TargetMode="External"/><Relationship Id="rId5" Type="http://schemas.openxmlformats.org/officeDocument/2006/relationships/hyperlink" Target="http://easings.net/zh-tw" TargetMode="External"/><Relationship Id="rId6" Type="http://schemas.openxmlformats.org/officeDocument/2006/relationships/hyperlink" Target="http://easings.net/zh-tw" TargetMode="Externa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2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24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26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29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3techs.com/technologies/overview/javascript_library" TargetMode="External"/><Relationship Id="rId4" Type="http://schemas.openxmlformats.org/officeDocument/2006/relationships/image" Target="../media/image1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api.jquery.com/text/" TargetMode="External"/><Relationship Id="rId4" Type="http://schemas.openxmlformats.org/officeDocument/2006/relationships/hyperlink" Target="http://api.jquery.com/text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jquery.com/download/" TargetMode="External"/><Relationship Id="rId4" Type="http://schemas.openxmlformats.org/officeDocument/2006/relationships/hyperlink" Target="https://code.jquery.com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9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daneden.github.io/animate.css/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7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7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2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講師: 江舜智</a:t>
            </a:r>
            <a:endParaRPr/>
          </a:p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</a:t>
            </a:r>
            <a:r>
              <a:rPr lang="zh-TW"/>
              <a:t>基本用法</a:t>
            </a:r>
            <a:endParaRPr/>
          </a:p>
        </p:txBody>
      </p:sp>
      <p:sp>
        <p:nvSpPr>
          <p:cNvPr id="150" name="Google Shape;15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$(selector).action();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限制數字輸入</a:t>
            </a:r>
            <a:endParaRPr/>
          </a:p>
        </p:txBody>
      </p:sp>
      <p:sp>
        <p:nvSpPr>
          <p:cNvPr id="802" name="Google Shape;802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¨$(”input").on("keypress keyup blur",</a:t>
            </a:r>
            <a:r>
              <a:rPr b="1"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function </a:t>
            </a: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(event) 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	$(</a:t>
            </a:r>
            <a:r>
              <a:rPr b="1"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).val($(</a:t>
            </a:r>
            <a:r>
              <a:rPr b="1"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).val().replace(/[^\d].+/, ""));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((event.which &lt; 48 || event.which &gt; 57)) 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  	event.preventDefault();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	}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803" name="Google Shape;803;p1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</a:t>
            </a:r>
            <a:endParaRPr/>
          </a:p>
        </p:txBody>
      </p:sp>
      <p:sp>
        <p:nvSpPr>
          <p:cNvPr id="809" name="Google Shape;809;p113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HTML5 後新增自訂屬性 data-*，jQuery 可以直接取得這些資訊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例:</a:t>
            </a:r>
            <a:endParaRPr sz="1400"/>
          </a:p>
        </p:txBody>
      </p:sp>
      <p:sp>
        <p:nvSpPr>
          <p:cNvPr id="810" name="Google Shape;810;p1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11" name="Google Shape;811;p113"/>
          <p:cNvSpPr txBox="1"/>
          <p:nvPr/>
        </p:nvSpPr>
        <p:spPr>
          <a:xfrm>
            <a:off x="1227575" y="2656925"/>
            <a:ext cx="6438900" cy="22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/>
              <a:t>HTML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class="text-center" id="nameCard" data-name="Jason" data-</a:t>
            </a:r>
            <a:r>
              <a:rPr lang="zh-TW" sz="1200">
                <a:solidFill>
                  <a:srgbClr val="FF0000"/>
                </a:solidFill>
              </a:rPr>
              <a:t>last-name</a:t>
            </a:r>
            <a:r>
              <a:rPr lang="zh-TW" sz="1200">
                <a:solidFill>
                  <a:srgbClr val="0B5394"/>
                </a:solidFill>
              </a:rPr>
              <a:t>="Kidd" data-age="42"&gt;Jason Kidd&lt;/div&gt;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/>
              <a:t>jQuery 取值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$("#nameCard").data('name')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$("#nameCard").data(</a:t>
            </a:r>
            <a:r>
              <a:rPr lang="zh-TW" sz="1200">
                <a:solidFill>
                  <a:srgbClr val="FF0000"/>
                </a:solidFill>
              </a:rPr>
              <a:t>'lastName'</a:t>
            </a:r>
            <a:r>
              <a:rPr lang="zh-TW" sz="1200">
                <a:solidFill>
                  <a:srgbClr val="0B5394"/>
                </a:solidFill>
              </a:rPr>
              <a:t>)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$("#nameCard").data(’age')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Lato"/>
                <a:ea typeface="Lato"/>
                <a:cs typeface="Lato"/>
                <a:sym typeface="Lato"/>
              </a:rPr>
              <a:t>s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插入 html 內容</a:t>
            </a:r>
            <a:endParaRPr/>
          </a:p>
        </p:txBody>
      </p:sp>
      <p:sp>
        <p:nvSpPr>
          <p:cNvPr id="817" name="Google Shape;817;p1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.append()- 插入到選擇的 DOM 末端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.appendTo()- 將指定內容插入到指定 DOM 末端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.prepend()- 插入到選擇的 DOM 前端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.prependTo()- 將指定內容插入到指定 DOM 前端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18" name="Google Shape;818;p1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插入指定 html 元素之後</a:t>
            </a:r>
            <a:endParaRPr/>
          </a:p>
        </p:txBody>
      </p:sp>
      <p:sp>
        <p:nvSpPr>
          <p:cNvPr id="824" name="Google Shape;824;p1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.after(element)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.insertAfter(siblingElement)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$('.after).after('&lt;div&gt;After&lt;/div&gt;');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$('&lt;div&gt;After&lt;/div&gt;').insertAfter('.after);</a:t>
            </a:r>
            <a:endParaRPr/>
          </a:p>
        </p:txBody>
      </p:sp>
      <p:sp>
        <p:nvSpPr>
          <p:cNvPr id="825" name="Google Shape;825;p1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插入指定 html 元素之前</a:t>
            </a:r>
            <a:endParaRPr/>
          </a:p>
        </p:txBody>
      </p:sp>
      <p:sp>
        <p:nvSpPr>
          <p:cNvPr id="831" name="Google Shape;831;p1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.before(element)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.insertBefore(siblingElement)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$('.before).after('&lt;div&gt;</a:t>
            </a:r>
            <a:r>
              <a:rPr lang="zh-TW"/>
              <a:t>Before</a:t>
            </a:r>
            <a:r>
              <a:rPr lang="zh-TW"/>
              <a:t>&lt;/div&gt;');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zh-TW"/>
              <a:t>$('&lt;div&gt;Before&lt;/div&gt;').insertAfter('.</a:t>
            </a:r>
            <a:r>
              <a:rPr lang="zh-TW"/>
              <a:t>before</a:t>
            </a:r>
            <a:r>
              <a:rPr lang="zh-TW"/>
              <a:t>);</a:t>
            </a:r>
            <a:endParaRPr/>
          </a:p>
        </p:txBody>
      </p:sp>
      <p:sp>
        <p:nvSpPr>
          <p:cNvPr id="832" name="Google Shape;832;p1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移除 html</a:t>
            </a:r>
            <a:endParaRPr/>
          </a:p>
        </p:txBody>
      </p:sp>
      <p:sp>
        <p:nvSpPr>
          <p:cNvPr id="838" name="Google Shape;838;p1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.empty()- 清空選取之 DOM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.remove()- 刪除選取之  DOM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39" name="Google Shape;839;p1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製作可插入與刪除列表內容的 UI</a:t>
            </a:r>
            <a:r>
              <a:rPr lang="zh-TW"/>
              <a:t> (append-remove.html)</a:t>
            </a:r>
            <a:endParaRPr/>
          </a:p>
        </p:txBody>
      </p:sp>
      <p:sp>
        <p:nvSpPr>
          <p:cNvPr id="845" name="Google Shape;845;p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46" name="Google Shape;846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075" y="2327150"/>
            <a:ext cx="7539078" cy="136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Slider</a:t>
            </a:r>
            <a:endParaRPr/>
          </a:p>
        </p:txBody>
      </p:sp>
      <p:sp>
        <p:nvSpPr>
          <p:cNvPr id="852" name="Google Shape;852;p119"/>
          <p:cNvSpPr txBox="1"/>
          <p:nvPr>
            <p:ph idx="1" type="body"/>
          </p:nvPr>
        </p:nvSpPr>
        <p:spPr>
          <a:xfrm>
            <a:off x="729450" y="2078875"/>
            <a:ext cx="792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利用</a:t>
            </a:r>
            <a:r>
              <a:rPr lang="zh-TW" sz="1400"/>
              <a:t>陣列跟迴圈讓 UI 用動態的方式產生</a:t>
            </a:r>
            <a:br>
              <a:rPr lang="zh-TW" sz="1400"/>
            </a:br>
            <a:endParaRPr sz="1400"/>
          </a:p>
        </p:txBody>
      </p:sp>
      <p:pic>
        <p:nvPicPr>
          <p:cNvPr id="853" name="Google Shape;85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100" y="2583651"/>
            <a:ext cx="5557125" cy="20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1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點選取得資料(data-show.html)</a:t>
            </a:r>
            <a:endParaRPr/>
          </a:p>
        </p:txBody>
      </p:sp>
      <p:sp>
        <p:nvSpPr>
          <p:cNvPr id="860" name="Google Shape;860;p1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利用迴圈將 json 資料轉成 UI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將資料藏在 data- 裡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藉由 js 取得資料後顯示在網頁上</a:t>
            </a:r>
            <a:endParaRPr/>
          </a:p>
        </p:txBody>
      </p:sp>
      <p:sp>
        <p:nvSpPr>
          <p:cNvPr id="861" name="Google Shape;861;p1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62" name="Google Shape;86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5993" y="2076075"/>
            <a:ext cx="5152781" cy="2451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把資料顯示在地圖上</a:t>
            </a:r>
            <a:endParaRPr/>
          </a:p>
        </p:txBody>
      </p:sp>
      <p:sp>
        <p:nvSpPr>
          <p:cNvPr id="868" name="Google Shape;868;p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69" name="Google Shape;86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925" y="1853850"/>
            <a:ext cx="665109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線上測試網站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http://jsfiddle.net/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http://codepen.io/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6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http://jsbin.com/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8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使用leaflet.js </a:t>
            </a:r>
            <a:endParaRPr/>
          </a:p>
        </p:txBody>
      </p:sp>
      <p:sp>
        <p:nvSpPr>
          <p:cNvPr id="875" name="Google Shape;875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https://leafletjs.com/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安裝</a:t>
            </a:r>
            <a:br>
              <a:rPr lang="zh-TW"/>
            </a:br>
            <a:r>
              <a:rPr lang="zh-TW"/>
              <a:t>&lt;link rel="stylesheet" href="https://unpkg.com/leaflet@1.6.0/dist/leaflet.css" /&gt;</a:t>
            </a:r>
            <a:br>
              <a:rPr lang="zh-TW"/>
            </a:br>
            <a:r>
              <a:rPr lang="zh-TW"/>
              <a:t>&lt;script src="https://unpkg.com/leaflet@1.6.0/dist/leaflet.js"&gt;&lt;/script&gt;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1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範例程式碼</a:t>
            </a:r>
            <a:endParaRPr/>
          </a:p>
        </p:txBody>
      </p:sp>
      <p:sp>
        <p:nvSpPr>
          <p:cNvPr id="882" name="Google Shape;882;p123"/>
          <p:cNvSpPr txBox="1"/>
          <p:nvPr>
            <p:ph idx="1" type="body"/>
          </p:nvPr>
        </p:nvSpPr>
        <p:spPr>
          <a:xfrm>
            <a:off x="729450" y="2078875"/>
            <a:ext cx="7688700" cy="25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var map = L.map('map').setView([緯度, 經度], 13);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L.tileLayer('https://{s}.tile.openstreetmap.org/{z}/{x}/{y}.png', {</a:t>
            </a:r>
            <a:br>
              <a:rPr lang="zh-TW"/>
            </a:br>
            <a:r>
              <a:rPr lang="zh-TW"/>
              <a:t>	attribution: '&amp;copy; &lt;a href="https://www.openstreetmap.org/copyright"&gt;OpenStreetMap&lt;/a&gt; contributors'</a:t>
            </a:r>
            <a:br>
              <a:rPr lang="zh-TW"/>
            </a:br>
            <a:r>
              <a:rPr lang="zh-TW"/>
              <a:t>}).addTo(map);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L.marker([緯度, 經度]).addTo(map</a:t>
            </a:r>
            <a:r>
              <a:rPr lang="zh-TW"/>
              <a:t>)</a:t>
            </a:r>
            <a:br>
              <a:rPr lang="zh-TW"/>
            </a:br>
            <a:r>
              <a:rPr lang="zh-TW"/>
              <a:t>	</a:t>
            </a:r>
            <a:r>
              <a:rPr lang="zh-TW"/>
              <a:t>.bindPopup('A pretty CSS3 popup.&lt;br&gt; Easily customizable.')</a:t>
            </a:r>
            <a:br>
              <a:rPr lang="zh-TW"/>
            </a:br>
            <a:r>
              <a:rPr lang="zh-TW"/>
              <a:t>	.openPopup();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1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2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Keyboard Event</a:t>
            </a:r>
            <a:endParaRPr/>
          </a:p>
        </p:txBody>
      </p:sp>
      <p:sp>
        <p:nvSpPr>
          <p:cNvPr id="889" name="Google Shape;889;p1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Keyboard Event</a:t>
            </a:r>
            <a:endParaRPr/>
          </a:p>
        </p:txBody>
      </p:sp>
      <p:sp>
        <p:nvSpPr>
          <p:cNvPr id="895" name="Google Shape;895;p1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Keydown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Keypress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keyup</a:t>
            </a:r>
            <a:endParaRPr sz="1400"/>
          </a:p>
        </p:txBody>
      </p:sp>
      <p:sp>
        <p:nvSpPr>
          <p:cNvPr id="896" name="Google Shape;896;p1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keydown</a:t>
            </a:r>
            <a:endParaRPr/>
          </a:p>
        </p:txBody>
      </p:sp>
      <p:sp>
        <p:nvSpPr>
          <p:cNvPr id="902" name="Google Shape;902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按下鍵盤時，任何的鍵盤按鍵按下都可以取得對應的鍵盤代碼，也就是所謂的keyCode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不區分大小寫。也就是說大寫和小寫是一樣的keyCode。</a:t>
            </a:r>
            <a:endParaRPr sz="1400"/>
          </a:p>
        </p:txBody>
      </p:sp>
      <p:sp>
        <p:nvSpPr>
          <p:cNvPr id="903" name="Google Shape;903;p1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keypress</a:t>
            </a:r>
            <a:endParaRPr/>
          </a:p>
        </p:txBody>
      </p:sp>
      <p:sp>
        <p:nvSpPr>
          <p:cNvPr id="909" name="Google Shape;909;p1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keypress只會針對可以輸出文字符號的按鍵有效，也就是說ESC、方向鍵、倒退鍵......等等。這類沒有辦法輸出文字的鍵無法觸發該事件。此外也會因為大小寫的不同取得不同的keyCode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10" name="Google Shape;910;p1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keyup</a:t>
            </a:r>
            <a:endParaRPr/>
          </a:p>
        </p:txBody>
      </p:sp>
      <p:sp>
        <p:nvSpPr>
          <p:cNvPr id="916" name="Google Shape;916;p1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keyup是指放開鍵盤的那個剎那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若是想要取得input的value，也只有在keyup的事件上可以拿到目前最新的value。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 keycode</a:t>
            </a:r>
            <a:endParaRPr/>
          </a:p>
        </p:txBody>
      </p:sp>
      <p:sp>
        <p:nvSpPr>
          <p:cNvPr id="923" name="Google Shape;923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$(selector).keydown(function(event){</a:t>
            </a:r>
            <a:br>
              <a:rPr lang="zh-TW"/>
            </a:br>
            <a:r>
              <a:rPr lang="zh-TW"/>
              <a:t>	var keycode=event.which;</a:t>
            </a:r>
            <a:br>
              <a:rPr lang="zh-TW"/>
            </a:br>
            <a:r>
              <a:rPr lang="zh-TW"/>
              <a:t>});</a:t>
            </a:r>
            <a:endParaRPr/>
          </a:p>
        </p:txBody>
      </p:sp>
      <p:sp>
        <p:nvSpPr>
          <p:cNvPr id="924" name="Google Shape;924;p1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Keyboard Event</a:t>
            </a:r>
            <a:endParaRPr/>
          </a:p>
        </p:txBody>
      </p:sp>
      <p:sp>
        <p:nvSpPr>
          <p:cNvPr id="930" name="Google Shape;930;p1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偵測 keyboard event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偵測 keyboard 的值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keyboard 值對照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https://zh.wikipedia.org/wiki/ASCII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按特定按鈕後執行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31" name="Google Shape;931;p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32" name="Google Shape;932;p130"/>
          <p:cNvSpPr txBox="1"/>
          <p:nvPr/>
        </p:nvSpPr>
        <p:spPr>
          <a:xfrm>
            <a:off x="1217225" y="3352800"/>
            <a:ext cx="54762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if(event.which==13){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	alert("You click enter!");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}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網頁鍵盤互動</a:t>
            </a:r>
            <a:r>
              <a:rPr lang="zh-TW"/>
              <a:t>(keyboard-game.html)</a:t>
            </a:r>
            <a:endParaRPr/>
          </a:p>
        </p:txBody>
      </p:sp>
      <p:sp>
        <p:nvSpPr>
          <p:cNvPr id="938" name="Google Shape;938;p1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用 a, s, d, x 控制貓移動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39" name="Google Shape;939;p1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40" name="Google Shape;94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350" y="2078875"/>
            <a:ext cx="3785576" cy="282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DOM ready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729450" y="2078875"/>
            <a:ext cx="7688700" cy="28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因為 jQuery 是把事件綁到 DOM 上，用這種寫法會等頁面上的 DOM 讀取完後才執行程式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$(document).ready(function(){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i="1"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// jQuery methods go here...</a:t>
            </a:r>
            <a:endParaRPr i="1"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});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或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$(function(){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65" name="Google Shape;165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動畫特效</a:t>
            </a:r>
            <a:endParaRPr/>
          </a:p>
        </p:txBody>
      </p:sp>
      <p:sp>
        <p:nvSpPr>
          <p:cNvPr id="946" name="Google Shape;946;p1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Effect</a:t>
            </a:r>
            <a:endParaRPr/>
          </a:p>
        </p:txBody>
      </p:sp>
      <p:sp>
        <p:nvSpPr>
          <p:cNvPr id="952" name="Google Shape;952;p1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953" name="Google Shape;953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動畫特效是原本 jquery 的強項，但在 css3 的動畫普及後，重要性就大幅降低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動畫特效的部分記得要不能讀取到 jquery.slim.js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尤其是使用 bootstrap 的話，預設會讀取 jquery.slim.js</a:t>
            </a:r>
            <a:endParaRPr sz="14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Basic</a:t>
            </a:r>
            <a:endParaRPr/>
          </a:p>
        </p:txBody>
      </p:sp>
      <p:sp>
        <p:nvSpPr>
          <p:cNvPr id="959" name="Google Shape;959;p1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.show()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.hide()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.toggle()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60" name="Google Shape;960;p1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Fade Effect</a:t>
            </a:r>
            <a:endParaRPr/>
          </a:p>
        </p:txBody>
      </p:sp>
      <p:sp>
        <p:nvSpPr>
          <p:cNvPr id="966" name="Google Shape;966;p1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淡入淡出效果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.fadeIn()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.fadeOut()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.fadeToggle()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1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Slide</a:t>
            </a:r>
            <a:r>
              <a:rPr lang="zh-TW"/>
              <a:t> Effect</a:t>
            </a:r>
            <a:endParaRPr/>
          </a:p>
        </p:txBody>
      </p:sp>
      <p:sp>
        <p:nvSpPr>
          <p:cNvPr id="973" name="Google Shape;973;p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滑入滑出效果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.slideDown()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slideUp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slide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Toggle()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.animate()</a:t>
            </a:r>
            <a:endParaRPr/>
          </a:p>
        </p:txBody>
      </p:sp>
      <p:sp>
        <p:nvSpPr>
          <p:cNvPr id="980" name="Google Shape;980;p1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jQuery </a:t>
            </a:r>
            <a:r>
              <a:rPr lang="zh-TW" sz="1400"/>
              <a:t>的動畫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.animate( properties [, duration ] [, easing ] [, complete ] 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duration: 單位- ms(1/1000 s)</a:t>
            </a:r>
            <a:endParaRPr sz="1400"/>
          </a:p>
        </p:txBody>
      </p:sp>
      <p:sp>
        <p:nvSpPr>
          <p:cNvPr id="981" name="Google Shape;981;p1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82" name="Google Shape;982;p137"/>
          <p:cNvSpPr txBox="1"/>
          <p:nvPr/>
        </p:nvSpPr>
        <p:spPr>
          <a:xfrm>
            <a:off x="1217225" y="2937350"/>
            <a:ext cx="5476200" cy="16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$(".box").animate({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	left: </a:t>
            </a:r>
            <a:r>
              <a:rPr lang="zh-TW" sz="1200">
                <a:solidFill>
                  <a:srgbClr val="0B5394"/>
                </a:solidFill>
              </a:rPr>
              <a:t>“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+=50</a:t>
            </a:r>
            <a:r>
              <a:rPr lang="zh-TW" sz="1200">
                <a:solidFill>
                  <a:srgbClr val="0B5394"/>
                </a:solidFill>
              </a:rPr>
              <a:t>”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},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	500</a:t>
            </a:r>
            <a:r>
              <a:rPr lang="zh-TW" sz="1200">
                <a:solidFill>
                  <a:srgbClr val="0B5394"/>
                </a:solidFill>
              </a:rPr>
              <a:t>, function(){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//after animation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}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easing</a:t>
            </a:r>
            <a:endParaRPr/>
          </a:p>
        </p:txBody>
      </p:sp>
      <p:sp>
        <p:nvSpPr>
          <p:cNvPr id="988" name="Google Shape;988;p1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easing.html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原生的 time function 很少，需要靠 plugin 補強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jQuery easing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外掛位置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http://gsgd.co.uk/sandbox/jquery/easing/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動畫說明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http://easings.net/zh-tw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6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89" name="Google Shape;989;p1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stop()</a:t>
            </a:r>
            <a:endParaRPr/>
          </a:p>
        </p:txBody>
      </p:sp>
      <p:sp>
        <p:nvSpPr>
          <p:cNvPr id="995" name="Google Shape;995;p1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停止動畫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</a:t>
            </a:r>
            <a:r>
              <a:rPr i="1"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selector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).stop(</a:t>
            </a:r>
            <a:r>
              <a:rPr i="1"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stopAll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i="1"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goToEnd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96" name="Google Shape;996;p1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.delay()</a:t>
            </a:r>
            <a:endParaRPr/>
          </a:p>
        </p:txBody>
      </p:sp>
      <p:sp>
        <p:nvSpPr>
          <p:cNvPr id="1002" name="Google Shape;1002;p1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動畫延遲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單位: ms(1/1000 s)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除了 ms 外還可以用 ‘fast’跟’slow’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03" name="Google Shape;1003;p1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把方塊移動改成用 jquery animate 控制</a:t>
            </a:r>
            <a:endParaRPr/>
          </a:p>
        </p:txBody>
      </p:sp>
      <p:sp>
        <p:nvSpPr>
          <p:cNvPr id="1009" name="Google Shape;1009;p1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10" name="Google Shape;101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00" y="1853850"/>
            <a:ext cx="442543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javascript selector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document.getElementById("xyz")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document.getElementsByTagName("p”)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document.getElementsByClassName("abc”)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document.querySelectorAll("span.a, span.c")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document.querySelector("#id, .class")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點擊後回到頁面頂端</a:t>
            </a:r>
            <a:endParaRPr/>
          </a:p>
        </p:txBody>
      </p:sp>
      <p:sp>
        <p:nvSpPr>
          <p:cNvPr id="1016" name="Google Shape;1016;p1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scroll-top.html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點擊按鈕後使用 $(window).scrollTop() 回到頁面頂端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利用 animate 加上動畫效果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17" name="Google Shape;1017;p1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頁籤</a:t>
            </a:r>
            <a:endParaRPr/>
          </a:p>
        </p:txBody>
      </p:sp>
      <p:sp>
        <p:nvSpPr>
          <p:cNvPr id="1023" name="Google Shape;1023;p1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24" name="Google Shape;102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85550"/>
            <a:ext cx="7688700" cy="255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4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AJAX</a:t>
            </a:r>
            <a:endParaRPr/>
          </a:p>
        </p:txBody>
      </p:sp>
      <p:sp>
        <p:nvSpPr>
          <p:cNvPr id="1030" name="Google Shape;1030;p1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AJAX</a:t>
            </a:r>
            <a:endParaRPr/>
          </a:p>
        </p:txBody>
      </p:sp>
      <p:sp>
        <p:nvSpPr>
          <p:cNvPr id="1036" name="Google Shape;1036;p1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1037" name="Google Shape;1037;p1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傳統的Web應用允許用戶端填寫表單（form），當送出表單時就向網頁伺服器傳送一個請求。伺服器接收並處理傳來的表單，然後送回一個新的網頁，但這個做法浪費了許多頻寬，因為在前後兩個頁面中的大部分HTML碼往往是相同的。由於每次應用的溝通都需要向伺服器傳送請求，應用的回應時間依賴於伺服器的回應時間。這導致了使用者介面的回應比本機應用慢得多。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與此不同，AJAX應用可以僅向伺服器傳送並取回必須的資料，並在用戶端採用JavaScript處理來自伺服器的回應。因為在伺服器和瀏覽器之間交換的資料大量減少，伺服器回應更快了。同時，很多的處理工作可以在發出請求的用戶端機器上完成，因此Web伺服器的負荷也減少了。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AJAX</a:t>
            </a:r>
            <a:endParaRPr/>
          </a:p>
        </p:txBody>
      </p:sp>
      <p:sp>
        <p:nvSpPr>
          <p:cNvPr id="1043" name="Google Shape;1043;p1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AJAX </a:t>
            </a:r>
            <a:r>
              <a:rPr lang="zh-TW" sz="1400"/>
              <a:t>剛誕生的時候每家瀏覽器的寫法都不大一樣，jQuery 在這邊發揮了很大的功用統一了寫法，讓開發者可以節省很多開發的時間</a:t>
            </a:r>
            <a:endParaRPr sz="1400"/>
          </a:p>
        </p:txBody>
      </p:sp>
      <p:sp>
        <p:nvSpPr>
          <p:cNvPr id="1044" name="Google Shape;1044;p1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$.post()</a:t>
            </a:r>
            <a:endParaRPr/>
          </a:p>
        </p:txBody>
      </p:sp>
      <p:sp>
        <p:nvSpPr>
          <p:cNvPr id="1050" name="Google Shape;1050;p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$.post(url, [,data][, success][, dataType])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51" name="Google Shape;1051;p1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基本用法</a:t>
            </a:r>
            <a:endParaRPr/>
          </a:p>
        </p:txBody>
      </p:sp>
      <p:sp>
        <p:nvSpPr>
          <p:cNvPr id="1057" name="Google Shape;1057;p1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$.post(url, data)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data 可以使用 json 格式或是將整個 form 的資料都傳到 server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例: 傳送 json 格式</a:t>
            </a:r>
            <a:br>
              <a:rPr lang="zh-TW"/>
            </a:br>
            <a:r>
              <a:rPr lang="zh-TW" sz="1200">
                <a:solidFill>
                  <a:srgbClr val="0B5394"/>
                </a:solidFill>
              </a:rPr>
              <a:t>$.post( "test.php", { name: "John", time: "2pm" } 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例: 傳送 form data</a:t>
            </a:r>
            <a:br>
              <a:rPr lang="zh-TW"/>
            </a:br>
            <a:r>
              <a:rPr lang="zh-TW" sz="1200">
                <a:solidFill>
                  <a:srgbClr val="0B5394"/>
                </a:solidFill>
              </a:rPr>
              <a:t>$.post( "test.php", $( "#testform" ).serialize() 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1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post </a:t>
            </a:r>
            <a:r>
              <a:rPr lang="zh-TW"/>
              <a:t>後的處理</a:t>
            </a:r>
            <a:endParaRPr/>
          </a:p>
        </p:txBody>
      </p:sp>
      <p:sp>
        <p:nvSpPr>
          <p:cNvPr id="1064" name="Google Shape;1064;p149"/>
          <p:cNvSpPr txBox="1"/>
          <p:nvPr>
            <p:ph idx="1" type="body"/>
          </p:nvPr>
        </p:nvSpPr>
        <p:spPr>
          <a:xfrm>
            <a:off x="729450" y="2078875"/>
            <a:ext cx="7688700" cy="27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接收回傳資料，資料部分是由後端處理完後組出來，再依據資料格式處理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$.post( "test.php", function( data 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	console.log( data );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資料格式設定</a:t>
            </a:r>
            <a:br>
              <a:rPr lang="zh-TW"/>
            </a:br>
            <a:r>
              <a:rPr lang="zh-TW" sz="1200">
                <a:solidFill>
                  <a:srgbClr val="0B5394"/>
                </a:solidFill>
              </a:rPr>
              <a:t>$.post( "test.php", { func: "getNameAndTime" }, function( data 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	console.log( data.name ); // John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	console.log( data.time ); // 2pm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}, "json");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回傳事件處理</a:t>
            </a:r>
            <a:endParaRPr/>
          </a:p>
        </p:txBody>
      </p:sp>
      <p:sp>
        <p:nvSpPr>
          <p:cNvPr id="1071" name="Google Shape;1071;p1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var jqxhr = $.post( "example.php", function()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	//如果 post 成功處理方式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}) .done(function()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	//post 成功時執行，跟上面分開的話上面可以處理回傳資料，這邊單純回傳訊息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}) .fail(function()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	//post 失敗的訊息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}).always(function()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	//一次程序完成時執行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1072" name="Google Shape;1072;p1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$.get()</a:t>
            </a:r>
            <a:endParaRPr/>
          </a:p>
        </p:txBody>
      </p:sp>
      <p:sp>
        <p:nvSpPr>
          <p:cNvPr id="1078" name="Google Shape;1078;p15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$.get(url, [,data][, success][, dataType])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其它用法都跟 post 一樣，主要是看後端是要接收  post 或 get 資料來決定要用 $.post 或 $.get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079" name="Google Shape;1079;p1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selector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類似 CSS 選擇器，差別在需要加上 $()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例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&gt; $(“button”)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選擇器: .btn &gt; $(“.btn”)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選擇器: #btn &gt; $(“#btn”)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a[target=’_blank’] &gt; $(“a[target=’_blank’]”)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選擇多個 .btn, .btns &gt; $(“.btn, .btns”)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9" name="Google Shape;179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1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$.ajax()</a:t>
            </a:r>
            <a:endParaRPr/>
          </a:p>
        </p:txBody>
      </p:sp>
      <p:sp>
        <p:nvSpPr>
          <p:cNvPr id="1085" name="Google Shape;1085;p1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/>
              <a:t>也可以統一用 $.ajax() 的方式寫，大致上都差不多，但會需要設定是 post 或 get</a:t>
            </a:r>
            <a:endParaRPr sz="1400"/>
          </a:p>
        </p:txBody>
      </p:sp>
      <p:sp>
        <p:nvSpPr>
          <p:cNvPr id="1086" name="Google Shape;1086;p1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87" name="Google Shape;1087;p152"/>
          <p:cNvSpPr txBox="1"/>
          <p:nvPr/>
        </p:nvSpPr>
        <p:spPr>
          <a:xfrm>
            <a:off x="827125" y="2395875"/>
            <a:ext cx="5476200" cy="25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$.ajax({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method: "POST",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url: "some.php",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data: { name: "John", location: "Boston" },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dataType: "json"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})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.done(function( msg ) {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  alert( "Data Saved: " + msg );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}) .fail(function() {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  alert( "error" );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})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.always(function() {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  alert( "complete" );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 });</a:t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處理回傳資料</a:t>
            </a:r>
            <a:endParaRPr/>
          </a:p>
        </p:txBody>
      </p:sp>
      <p:sp>
        <p:nvSpPr>
          <p:cNvPr id="1093" name="Google Shape;1093;p1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/>
              <a:t>目前大多都會回傳 json 格式，接到後再去 parse json 資料即可</a:t>
            </a:r>
            <a:endParaRPr sz="1400"/>
          </a:p>
        </p:txBody>
      </p:sp>
      <p:sp>
        <p:nvSpPr>
          <p:cNvPr id="1094" name="Google Shape;1094;p1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學校列表(</a:t>
            </a:r>
            <a:r>
              <a:rPr lang="zh-TW"/>
              <a:t>ajax.html)</a:t>
            </a:r>
            <a:endParaRPr/>
          </a:p>
        </p:txBody>
      </p:sp>
      <p:sp>
        <p:nvSpPr>
          <p:cNvPr id="1100" name="Google Shape;1100;p1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利用 map.json 產生列表至頁面上</a:t>
            </a:r>
            <a:endParaRPr/>
          </a:p>
        </p:txBody>
      </p:sp>
      <p:sp>
        <p:nvSpPr>
          <p:cNvPr id="1101" name="Google Shape;1101;p1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02" name="Google Shape;1102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250" y="1945775"/>
            <a:ext cx="2713060" cy="295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商品列表與購物車(</a:t>
            </a:r>
            <a:r>
              <a:rPr lang="zh-TW"/>
              <a:t>ajax-add-cart.html)</a:t>
            </a:r>
            <a:endParaRPr/>
          </a:p>
        </p:txBody>
      </p:sp>
      <p:sp>
        <p:nvSpPr>
          <p:cNvPr id="1108" name="Google Shape;1108;p1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利用 food.json 產生出商品列表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加上點擊後加至購物車的功能</a:t>
            </a:r>
            <a:endParaRPr/>
          </a:p>
        </p:txBody>
      </p:sp>
      <p:sp>
        <p:nvSpPr>
          <p:cNvPr id="1109" name="Google Shape;1109;p1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10" name="Google Shape;1110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350" y="1975175"/>
            <a:ext cx="5343818" cy="24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plugin</a:t>
            </a:r>
            <a:endParaRPr/>
          </a:p>
        </p:txBody>
      </p:sp>
      <p:sp>
        <p:nvSpPr>
          <p:cNvPr id="1116" name="Google Shape;1116;p1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建立自己的 jQuery Plugin</a:t>
            </a:r>
            <a:endParaRPr/>
          </a:p>
        </p:txBody>
      </p:sp>
      <p:sp>
        <p:nvSpPr>
          <p:cNvPr id="1122" name="Google Shape;1122;p1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(function($) {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})(jQuery);</a:t>
            </a:r>
            <a:endParaRPr/>
          </a:p>
        </p:txBody>
      </p:sp>
      <p:sp>
        <p:nvSpPr>
          <p:cNvPr id="1123" name="Google Shape;1123;p1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自訂名稱</a:t>
            </a:r>
            <a:endParaRPr/>
          </a:p>
        </p:txBody>
      </p:sp>
      <p:sp>
        <p:nvSpPr>
          <p:cNvPr id="1129" name="Google Shape;1129;p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$.fn.</a:t>
            </a:r>
            <a:r>
              <a:rPr lang="zh-TW">
                <a:solidFill>
                  <a:srgbClr val="FF0000"/>
                </a:solidFill>
              </a:rPr>
              <a:t>my</a:t>
            </a:r>
            <a:r>
              <a:rPr lang="zh-TW"/>
              <a:t> = function(){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}</a:t>
            </a:r>
            <a:endParaRPr/>
          </a:p>
        </p:txBody>
      </p:sp>
      <p:sp>
        <p:nvSpPr>
          <p:cNvPr id="1130" name="Google Shape;1130;p1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簡單寫一個修改 css 的功能</a:t>
            </a:r>
            <a:endParaRPr/>
          </a:p>
        </p:txBody>
      </p:sp>
      <p:sp>
        <p:nvSpPr>
          <p:cNvPr id="1136" name="Google Shape;1136;p1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$.fn.my = function(){</a:t>
            </a:r>
            <a:br>
              <a:rPr lang="zh-TW"/>
            </a:br>
            <a:r>
              <a:rPr lang="zh-TW"/>
              <a:t>	this.css( "color", "red" );</a:t>
            </a:r>
            <a:br>
              <a:rPr lang="zh-TW"/>
            </a:br>
            <a:r>
              <a:rPr lang="zh-TW"/>
              <a:t>	return this;</a:t>
            </a:r>
            <a:br>
              <a:rPr lang="zh-TW"/>
            </a:br>
            <a:r>
              <a:rPr lang="zh-TW"/>
              <a:t>}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//這樣就可以使用了</a:t>
            </a:r>
            <a:br>
              <a:rPr lang="zh-TW"/>
            </a:br>
            <a:r>
              <a:rPr lang="zh-TW"/>
              <a:t>$(elem).my();  </a:t>
            </a:r>
            <a:endParaRPr/>
          </a:p>
        </p:txBody>
      </p:sp>
      <p:sp>
        <p:nvSpPr>
          <p:cNvPr id="1137" name="Google Shape;1137;p1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1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讓使用者可以自訂參數</a:t>
            </a:r>
            <a:endParaRPr/>
          </a:p>
        </p:txBody>
      </p:sp>
      <p:sp>
        <p:nvSpPr>
          <p:cNvPr id="1143" name="Google Shape;1143;p160"/>
          <p:cNvSpPr txBox="1"/>
          <p:nvPr>
            <p:ph idx="1" type="body"/>
          </p:nvPr>
        </p:nvSpPr>
        <p:spPr>
          <a:xfrm>
            <a:off x="729450" y="2078875"/>
            <a:ext cx="7688700" cy="25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$.fn.my = function(options){</a:t>
            </a:r>
            <a:br>
              <a:rPr lang="zh-TW"/>
            </a:br>
            <a:r>
              <a:rPr lang="zh-TW"/>
              <a:t>	</a:t>
            </a:r>
            <a:r>
              <a:rPr lang="zh-TW"/>
              <a:t>var settings = $.extend({</a:t>
            </a:r>
            <a:br>
              <a:rPr lang="zh-TW"/>
            </a:br>
            <a:r>
              <a:rPr lang="zh-TW"/>
              <a:t>		color: "red",</a:t>
            </a:r>
            <a:br>
              <a:rPr lang="zh-TW"/>
            </a:br>
            <a:r>
              <a:rPr lang="zh-TW"/>
              <a:t>		backgroundColor: "pink"</a:t>
            </a:r>
            <a:br>
              <a:rPr lang="zh-TW"/>
            </a:br>
            <a:r>
              <a:rPr lang="zh-TW"/>
              <a:t>	}, options );</a:t>
            </a:r>
            <a:br>
              <a:rPr lang="zh-TW"/>
            </a:br>
            <a:r>
              <a:rPr lang="zh-TW"/>
              <a:t>	return this.css({</a:t>
            </a:r>
            <a:br>
              <a:rPr lang="zh-TW"/>
            </a:br>
            <a:r>
              <a:rPr lang="zh-TW"/>
              <a:t>		color: settings.color,</a:t>
            </a:r>
            <a:br>
              <a:rPr lang="zh-TW"/>
            </a:br>
            <a:r>
              <a:rPr lang="zh-TW"/>
              <a:t>		backgroundColor: settings.backgroundColor</a:t>
            </a:r>
            <a:br>
              <a:rPr lang="zh-TW"/>
            </a:br>
            <a:r>
              <a:rPr lang="zh-TW"/>
              <a:t>	});</a:t>
            </a:r>
            <a:br>
              <a:rPr lang="zh-TW"/>
            </a:br>
            <a:r>
              <a:rPr lang="zh-TW"/>
              <a:t>}</a:t>
            </a:r>
            <a:endParaRPr/>
          </a:p>
        </p:txBody>
      </p:sp>
      <p:sp>
        <p:nvSpPr>
          <p:cNvPr id="1144" name="Google Shape;1144;p1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使用</a:t>
            </a:r>
            <a:endParaRPr/>
          </a:p>
        </p:txBody>
      </p:sp>
      <p:sp>
        <p:nvSpPr>
          <p:cNvPr id="1150" name="Google Shape;1150;p161"/>
          <p:cNvSpPr txBox="1"/>
          <p:nvPr>
            <p:ph idx="1" type="body"/>
          </p:nvPr>
        </p:nvSpPr>
        <p:spPr>
          <a:xfrm>
            <a:off x="729450" y="2078875"/>
            <a:ext cx="7688700" cy="25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$(elem).my({</a:t>
            </a:r>
            <a:br>
              <a:rPr lang="zh-TW"/>
            </a:br>
            <a:r>
              <a:rPr lang="zh-TW"/>
              <a:t>	color: “green”;</a:t>
            </a:r>
            <a:br>
              <a:rPr lang="zh-TW"/>
            </a:br>
            <a:r>
              <a:rPr lang="zh-TW"/>
              <a:t>	backgroundColor: “lightblue”</a:t>
            </a:r>
            <a:br>
              <a:rPr lang="zh-TW"/>
            </a:br>
            <a:r>
              <a:rPr lang="zh-TW"/>
              <a:t>});  </a:t>
            </a:r>
            <a:endParaRPr/>
          </a:p>
        </p:txBody>
      </p:sp>
      <p:sp>
        <p:nvSpPr>
          <p:cNvPr id="1151" name="Google Shape;1151;p1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Form selector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729450" y="2078875"/>
            <a:ext cx="3697200" cy="26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:button(input, button)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:checkbox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:checked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:disabled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:enabled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:file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:focus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:image</a:t>
            </a:r>
            <a:endParaRPr sz="1400"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4572000" y="2078875"/>
            <a:ext cx="3697200" cy="26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:input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:password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:radio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:reset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:selected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:submit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:text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Basic filter</a:t>
            </a:r>
            <a:endParaRPr/>
          </a:p>
        </p:txBody>
      </p:sp>
      <p:sp>
        <p:nvSpPr>
          <p:cNvPr id="193" name="Google Shape;193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:eq()- 選取第 n 個(從0開始)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:even- 選取奇數個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:odd- 選取偶數個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:first- 選取第一個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:last- 選取最後一個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:gt()- 選取大於第 n 個的(也可以給負數)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:lt()- 選取小於第 n 個的(也可以給負數)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:header- 選取 h1~h6</a:t>
            </a:r>
            <a:endParaRPr sz="1400"/>
          </a:p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Basic filter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:not()- 不選取某個狀態，範例為只有沒選取狀態下的 checkbox 旁的字會變色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9"/>
          <p:cNvSpPr txBox="1"/>
          <p:nvPr/>
        </p:nvSpPr>
        <p:spPr>
          <a:xfrm>
            <a:off x="1142225" y="2419350"/>
            <a:ext cx="6438900" cy="25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&lt;input type="checkbox" name="john"&gt;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&lt;span&gt;John&lt;/span&gt;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&lt;input type="checkbox" name="tom" checked="checked"&gt;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&lt;span&gt;Tom&lt;/span&gt;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$( "input:not(:checked) + span" ).css( "background", "yellow" 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7600" y="4134375"/>
            <a:ext cx="728783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Child Filter</a:t>
            </a:r>
            <a:endParaRPr/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729450" y="2078875"/>
            <a:ext cx="7688700" cy="27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:first-child- 選取第一個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:last-child- 選取最後一個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:first-of-type- 選取同類第一個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:last-of-type- 選取同類最後一個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:nth-child()- 第 n 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:nth-last-child()- 倒數第 n 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:nth-of-type()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:nth-last-of-type()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:only-child- 選取只有一個的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:only-of-type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Content filter</a:t>
            </a:r>
            <a:endParaRPr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:contains()- 選取內容包含xx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</p:txBody>
      </p:sp>
      <p:sp>
        <p:nvSpPr>
          <p:cNvPr id="217" name="Google Shape;217;p31"/>
          <p:cNvSpPr txBox="1"/>
          <p:nvPr/>
        </p:nvSpPr>
        <p:spPr>
          <a:xfrm>
            <a:off x="1151375" y="2419350"/>
            <a:ext cx="6438900" cy="18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class="contain"&gt;Jason Kidd&lt;/div&gt;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class="contain"&gt;LeBron James&lt;/div&gt;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class="contain"&gt;Jason Williams&lt;/div&gt;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class="contain"&gt;James Harden&lt;/div&gt;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$("div.contain:contains('Jason')").css("background", "yellow");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 jQuery?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5217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wiki: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Query是開源軟體，使用MIT授權條款授權。jQuery的語法設計使得許多操作變得容易，如操作文件（document）、選擇文件物件模型（DOM）元素、建立動畫效果、處理事件、以及開發Ajax程式。jQuery也提供了給開發人員在其上建立外掛程式的能力。這使開發人員可以對底層互動與動畫、進階效果和進階主題化的元件進行抽象化。模組化的方式使jQuery函式庫能夠建立功能強大的動態網頁以及網路應用程式。 </a:t>
            </a:r>
            <a:endParaRPr sz="1400"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051" y="1853850"/>
            <a:ext cx="2261100" cy="22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Content filter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:empty- 選取內容為空的元素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</p:txBody>
      </p:sp>
      <p:sp>
        <p:nvSpPr>
          <p:cNvPr id="225" name="Google Shape;225;p32"/>
          <p:cNvSpPr txBox="1"/>
          <p:nvPr/>
        </p:nvSpPr>
        <p:spPr>
          <a:xfrm>
            <a:off x="1164600" y="2405425"/>
            <a:ext cx="64389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&lt;table class="table empty"&gt;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&lt;tbody&gt;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&lt;tr&gt;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&lt;td&gt;1&lt;/td&gt;&lt;td&gt;&lt;/td&gt;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&lt;td&gt;3&lt;/td&gt;&lt;td&gt;&lt;/td&gt;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&lt;/tr&gt;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&lt;/tbody&gt;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&lt;/table&gt;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$(".empty td:empty").css("background", "yellow");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Content filter</a:t>
            </a:r>
            <a:endParaRPr/>
          </a:p>
        </p:txBody>
      </p:sp>
      <p:sp>
        <p:nvSpPr>
          <p:cNvPr id="232" name="Google Shape;232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:has()- 包含 xx 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</p:txBody>
      </p:sp>
      <p:sp>
        <p:nvSpPr>
          <p:cNvPr id="233" name="Google Shape;233;p33"/>
          <p:cNvSpPr txBox="1"/>
          <p:nvPr/>
        </p:nvSpPr>
        <p:spPr>
          <a:xfrm>
            <a:off x="1175800" y="2407475"/>
            <a:ext cx="6438900" cy="21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&lt;div&gt;abc&lt;/div&gt;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&lt;div&gt;&lt;p&gt;def&lt;/p&gt;&lt;/div&gt;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$("div:has(p)").css("background", "yellow");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Visible filter</a:t>
            </a:r>
            <a:endParaRPr/>
          </a:p>
        </p:txBody>
      </p:sp>
      <p:sp>
        <p:nvSpPr>
          <p:cNvPr id="240" name="Google Shape;240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:hidden- 選取隱藏的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:visible- 選取看得見的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1" name="Google Shape;241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Filtering</a:t>
            </a:r>
            <a:endParaRPr/>
          </a:p>
        </p:txBody>
      </p:sp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eq()- 選取第 n 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.first()- 選取第一個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.last()- 選取最後一個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48" name="Google Shape;248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Filtering</a:t>
            </a:r>
            <a:endParaRPr/>
          </a:p>
        </p:txBody>
      </p:sp>
      <p:sp>
        <p:nvSpPr>
          <p:cNvPr id="254" name="Google Shape;254;p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.has()- 選取含有 xx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5" name="Google Shape;255;p36"/>
          <p:cNvSpPr txBox="1"/>
          <p:nvPr/>
        </p:nvSpPr>
        <p:spPr>
          <a:xfrm>
            <a:off x="1252000" y="2593400"/>
            <a:ext cx="6438900" cy="20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&lt;div&gt;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&lt;div class="a1"&gt;A1&lt;/div&gt;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&lt;/div&gt;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&lt;div&gt;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&lt;div class="a2"&gt;A2&lt;/div&gt;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&lt;/div&gt;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$("div").has(".a1").css("background", "red");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Filtering</a:t>
            </a:r>
            <a:endParaRPr/>
          </a:p>
        </p:txBody>
      </p:sp>
      <p:sp>
        <p:nvSpPr>
          <p:cNvPr id="262" name="Google Shape;262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.not()- 選取不是 xx 的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63" name="Google Shape;263;p37"/>
          <p:cNvSpPr txBox="1"/>
          <p:nvPr/>
        </p:nvSpPr>
        <p:spPr>
          <a:xfrm>
            <a:off x="1252000" y="2593400"/>
            <a:ext cx="6438900" cy="21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class="a1"&gt;A1&lt;/div&gt;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class="a2"&gt;A2&lt;/div&gt;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&lt;div class="a3"&gt;A3&lt;/div&gt;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$("div").not(".a1").css("background", "red");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Tree Travelsal</a:t>
            </a:r>
            <a:endParaRPr/>
          </a:p>
        </p:txBody>
      </p:sp>
      <p:sp>
        <p:nvSpPr>
          <p:cNvPr id="270" name="Google Shape;270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.children()- 所有條件相符子元素(只找一層)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.find()- 找條件相符子孫元素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71" name="Google Shape;271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Tree Travelsal</a:t>
            </a:r>
            <a:endParaRPr/>
          </a:p>
        </p:txBody>
      </p:sp>
      <p:sp>
        <p:nvSpPr>
          <p:cNvPr id="277" name="Google Shape;277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.parent()- 往上選取一層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.closest()- 最接近祖先元素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.parents()- 往上選取全部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.parentsUntil()- 往上選取全部並設定停止的元素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Tree Travelsal</a:t>
            </a:r>
            <a:endParaRPr/>
          </a:p>
        </p:txBody>
      </p:sp>
      <p:sp>
        <p:nvSpPr>
          <p:cNvPr id="284" name="Google Shape;284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.next()- 往後找一個元素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.nextAll()- 往後及其之後的元素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.nextUntil()- 往後選但到特定元素後停止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85" name="Google Shape;285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Tree Travelsal</a:t>
            </a:r>
            <a:endParaRPr/>
          </a:p>
        </p:txBody>
      </p:sp>
      <p:sp>
        <p:nvSpPr>
          <p:cNvPr id="291" name="Google Shape;291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.prev()-往前找一個元素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.prevAll()-往前及其之前的元素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.prevUntil()-往前選但到特定元素停止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716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優點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078875"/>
            <a:ext cx="7688700" cy="27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官方文件詳細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友善的選擇器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特效和動畫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跨瀏覽器 (cross-browser)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AJAX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JSON 解析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通過外掛擴充，歷史悠久及社群活躍，plugin 豐富</a:t>
            </a:r>
            <a:endParaRPr sz="1400"/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Tree Travelsal</a:t>
            </a:r>
            <a:endParaRPr/>
          </a:p>
        </p:txBody>
      </p:sp>
      <p:sp>
        <p:nvSpPr>
          <p:cNvPr id="298" name="Google Shape;298;p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.siblings()- 自己以外的元素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8288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2"/>
          <p:cNvSpPr txBox="1"/>
          <p:nvPr/>
        </p:nvSpPr>
        <p:spPr>
          <a:xfrm>
            <a:off x="1229625" y="2441000"/>
            <a:ext cx="6438900" cy="24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B5394"/>
                </a:solidFill>
              </a:rPr>
              <a:t>&lt;div class="a1"&gt;A1&lt;/div&gt;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B5394"/>
                </a:solidFill>
              </a:rPr>
              <a:t>&lt;div class="a2"&gt;A2&lt;/div&gt;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B5394"/>
                </a:solidFill>
              </a:rPr>
              <a:t>&lt;div class="a3"&gt;A3&lt;/div&gt;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B5394"/>
                </a:solidFill>
              </a:rPr>
              <a:t>&lt;div class="a4"&gt;A4&lt;/div&gt;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B5394"/>
                </a:solidFill>
              </a:rPr>
              <a:t>&lt;div class="a5"&gt;A5&lt;/div&gt;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>
                <a:solidFill>
                  <a:srgbClr val="0B5394"/>
                </a:solidFill>
              </a:rPr>
              <a:t>$(".a2").siblings().css("background", "red");</a:t>
            </a:r>
            <a:endParaRPr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Tree Travelsal</a:t>
            </a:r>
            <a:endParaRPr/>
          </a:p>
        </p:txBody>
      </p:sp>
      <p:sp>
        <p:nvSpPr>
          <p:cNvPr id="306" name="Google Shape;306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.end()- 回到上一個選取狀態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3"/>
          <p:cNvSpPr txBox="1"/>
          <p:nvPr/>
        </p:nvSpPr>
        <p:spPr>
          <a:xfrm>
            <a:off x="1229625" y="2441000"/>
            <a:ext cx="3186000" cy="24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&lt;ul class="first"&gt;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&lt;li class=”a1"&gt;list item 1&lt;/li&gt;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&lt;li&gt;list item 2&lt;/li&gt;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&lt;li class=”a2"&gt;list item 3&lt;/li&gt;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&lt;/ul&gt;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&lt;ul class="second"&gt;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&lt;li class=”a1"&gt;list item 1&lt;/li&gt;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&lt;li&gt;list item 2&lt;/li&gt;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&lt;li class=”2"&gt;list item 3&lt;/li&gt;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&lt;/ul&gt;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308" name="Google Shape;308;p43"/>
          <p:cNvSpPr txBox="1"/>
          <p:nvPr/>
        </p:nvSpPr>
        <p:spPr>
          <a:xfrm>
            <a:off x="4661400" y="2441000"/>
            <a:ext cx="3186000" cy="24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$( "ul.first" )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.find( ".</a:t>
            </a:r>
            <a:r>
              <a:rPr lang="zh-TW" sz="1200">
                <a:solidFill>
                  <a:srgbClr val="0B5394"/>
                </a:solidFill>
              </a:rPr>
              <a:t>a1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" )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.css( "background-color", "red" )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.end()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.find( ".</a:t>
            </a:r>
            <a:r>
              <a:rPr lang="zh-TW" sz="1200">
                <a:solidFill>
                  <a:srgbClr val="0B5394"/>
                </a:solidFill>
              </a:rPr>
              <a:t>a2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" )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.css( "background-color", "green" 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309" name="Google Shape;309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列表選取(list-check.html)</a:t>
            </a:r>
            <a:endParaRPr/>
          </a:p>
        </p:txBody>
      </p:sp>
      <p:sp>
        <p:nvSpPr>
          <p:cNvPr id="315" name="Google Shape;315;p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點擊 checkbox 後讓整行 highlight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用 :checkbox 選擇上層元素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16" name="Google Shape;3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700" y="2891125"/>
            <a:ext cx="7081189" cy="10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點了之後往前(後)選取(select-after.html)</a:t>
            </a:r>
            <a:endParaRPr/>
          </a:p>
        </p:txBody>
      </p:sp>
      <p:sp>
        <p:nvSpPr>
          <p:cNvPr id="323" name="Google Shape;323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4" name="Google Shape;3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350" y="1930050"/>
            <a:ext cx="6089608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相片選取(siblings.html)</a:t>
            </a:r>
            <a:endParaRPr/>
          </a:p>
        </p:txBody>
      </p:sp>
      <p:sp>
        <p:nvSpPr>
          <p:cNvPr id="330" name="Google Shape;330;p4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點擊後用顏色把照片框起來，並讓其他照片恢復白色框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31" name="Google Shape;3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500" y="2571750"/>
            <a:ext cx="7502649" cy="19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</a:t>
            </a:r>
            <a:r>
              <a:rPr lang="zh-TW"/>
              <a:t>事件處理</a:t>
            </a:r>
            <a:endParaRPr/>
          </a:p>
        </p:txBody>
      </p:sp>
      <p:sp>
        <p:nvSpPr>
          <p:cNvPr id="338" name="Google Shape;338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Event</a:t>
            </a:r>
            <a:endParaRPr/>
          </a:p>
        </p:txBody>
      </p:sp>
      <p:sp>
        <p:nvSpPr>
          <p:cNvPr id="344" name="Google Shape;344;p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Mouse event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Keyboard event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 event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Document/Window event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45" name="Google Shape;345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滑鼠事件(Mouse Event)</a:t>
            </a:r>
            <a:endParaRPr/>
          </a:p>
        </p:txBody>
      </p:sp>
      <p:sp>
        <p:nvSpPr>
          <p:cNvPr id="351" name="Google Shape;351;p49"/>
          <p:cNvSpPr txBox="1"/>
          <p:nvPr>
            <p:ph idx="1" type="body"/>
          </p:nvPr>
        </p:nvSpPr>
        <p:spPr>
          <a:xfrm>
            <a:off x="729450" y="2078875"/>
            <a:ext cx="76887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.click()- 點擊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.dblclick()- 連點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.contextmenu()- 右鍵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.mousedown()- 滑鼠按下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.mouseup()- 離開滑鼠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.mouseenter()- 滑鼠移進選擇器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.mouseleave()- 滑鼠離開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.hover()- 移進與離開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52" name="Google Shape;352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.hover()</a:t>
            </a:r>
            <a:endParaRPr/>
          </a:p>
        </p:txBody>
      </p:sp>
      <p:sp>
        <p:nvSpPr>
          <p:cNvPr id="358" name="Google Shape;358;p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只有 hover 的話滑進滑出都會</a:t>
            </a:r>
            <a:r>
              <a:rPr lang="zh-TW"/>
              <a:t>回傳事件</a:t>
            </a:r>
            <a:r>
              <a:rPr lang="zh-TW"/>
              <a:t>，要分開的話可以用這個方式寫：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.hover(function(){</a:t>
            </a:r>
            <a:br>
              <a:rPr lang="zh-TW"/>
            </a:br>
            <a:r>
              <a:rPr lang="zh-TW"/>
              <a:t>	//偵測滑入</a:t>
            </a:r>
            <a:br>
              <a:rPr lang="zh-TW"/>
            </a:br>
            <a:r>
              <a:rPr lang="zh-TW"/>
              <a:t>}, function(){</a:t>
            </a:r>
            <a:br>
              <a:rPr lang="zh-TW"/>
            </a:br>
            <a:r>
              <a:rPr lang="zh-TW"/>
              <a:t>	//偵測滑出</a:t>
            </a:r>
            <a:br>
              <a:rPr lang="zh-TW"/>
            </a:br>
            <a:r>
              <a:rPr lang="zh-TW"/>
              <a:t>});</a:t>
            </a:r>
            <a:endParaRPr/>
          </a:p>
        </p:txBody>
      </p:sp>
      <p:sp>
        <p:nvSpPr>
          <p:cNvPr id="359" name="Google Shape;359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Slider</a:t>
            </a:r>
            <a:endParaRPr/>
          </a:p>
        </p:txBody>
      </p:sp>
      <p:sp>
        <p:nvSpPr>
          <p:cNvPr id="365" name="Google Shape;365;p51"/>
          <p:cNvSpPr txBox="1"/>
          <p:nvPr>
            <p:ph idx="1" type="body"/>
          </p:nvPr>
        </p:nvSpPr>
        <p:spPr>
          <a:xfrm>
            <a:off x="729450" y="2078875"/>
            <a:ext cx="792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slider.html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透過判斷現在滑過第幾個點，將投影片移至相對應的圖片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zh-TW" sz="1400"/>
            </a:br>
            <a:endParaRPr sz="1400"/>
          </a:p>
        </p:txBody>
      </p:sp>
      <p:pic>
        <p:nvPicPr>
          <p:cNvPr id="366" name="Google Shape;3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100" y="2736051"/>
            <a:ext cx="5557125" cy="20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缺點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沒有預設的樣板，處理較複雜的 UI 會很繁複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太過自由導致若沒有好好規劃，會很難維護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處理資訊流過於繁雜，容易發生錯誤</a:t>
            </a:r>
            <a:endParaRPr sz="1400"/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.index()</a:t>
            </a:r>
            <a:endParaRPr/>
          </a:p>
        </p:txBody>
      </p:sp>
      <p:sp>
        <p:nvSpPr>
          <p:cNvPr id="373" name="Google Shape;373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取得目前符合條件的選擇器是第幾個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例: </a:t>
            </a:r>
            <a:br>
              <a:rPr lang="zh-TW"/>
            </a:br>
            <a:r>
              <a:rPr lang="zh-TW"/>
              <a:t>$(“li”).click(function(){</a:t>
            </a:r>
            <a:br>
              <a:rPr lang="zh-TW"/>
            </a:br>
            <a:r>
              <a:rPr lang="zh-TW"/>
              <a:t>	console.log($(this).index());</a:t>
            </a:r>
            <a:br>
              <a:rPr lang="zh-TW"/>
            </a:br>
            <a:r>
              <a:rPr lang="zh-TW"/>
              <a:t>})</a:t>
            </a:r>
            <a:endParaRPr/>
          </a:p>
        </p:txBody>
      </p:sp>
      <p:sp>
        <p:nvSpPr>
          <p:cNvPr id="374" name="Google Shape;374;p5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表單</a:t>
            </a:r>
            <a:r>
              <a:rPr lang="zh-TW"/>
              <a:t>事件(Form Event)</a:t>
            </a:r>
            <a:endParaRPr/>
          </a:p>
        </p:txBody>
      </p:sp>
      <p:sp>
        <p:nvSpPr>
          <p:cNvPr id="380" name="Google Shape;380;p53"/>
          <p:cNvSpPr txBox="1"/>
          <p:nvPr>
            <p:ph idx="1" type="body"/>
          </p:nvPr>
        </p:nvSpPr>
        <p:spPr>
          <a:xfrm>
            <a:off x="729450" y="2078875"/>
            <a:ext cx="76887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.submit()- 點了可以送出表單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.change()- 偵測 input 或 select 變化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.focus()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.blur()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Document/Window Event</a:t>
            </a:r>
            <a:endParaRPr/>
          </a:p>
        </p:txBody>
      </p:sp>
      <p:sp>
        <p:nvSpPr>
          <p:cNvPr id="387" name="Google Shape;387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.scroll()- 偵測滑鼠滾動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.resize()- 偵測瀏覽器大小變化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88" name="Google Shape;388;p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.scrollTop(), .scrollLeft()</a:t>
            </a:r>
            <a:endParaRPr/>
          </a:p>
        </p:txBody>
      </p:sp>
      <p:sp>
        <p:nvSpPr>
          <p:cNvPr id="394" name="Google Shape;394;p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偵測捲軸位置或是指定捲軸位置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()內無值為偵測位置，有值則為指定位置</a:t>
            </a:r>
            <a:endParaRPr sz="1400"/>
          </a:p>
        </p:txBody>
      </p:sp>
      <p:sp>
        <p:nvSpPr>
          <p:cNvPr id="395" name="Google Shape;395;p5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.width(), .height()</a:t>
            </a:r>
            <a:endParaRPr/>
          </a:p>
        </p:txBody>
      </p:sp>
      <p:sp>
        <p:nvSpPr>
          <p:cNvPr id="401" name="Google Shape;401;p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偵測 selector 長寬或是指定 selector 長寬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()內無值為偵測長寬，有值則為指定長寬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製作偵測捲動百分比的 UI</a:t>
            </a:r>
            <a:endParaRPr/>
          </a:p>
        </p:txBody>
      </p:sp>
      <p:sp>
        <p:nvSpPr>
          <p:cNvPr id="408" name="Google Shape;408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scroll-percent.html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利用 scrollTop() 算出目前捲軸位置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與頁面高度對比算出比例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再將比例加到進度條上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09" name="Google Shape;4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775" y="1853850"/>
            <a:ext cx="3135850" cy="30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</a:t>
            </a:r>
            <a:r>
              <a:rPr lang="zh-TW"/>
              <a:t>On()</a:t>
            </a:r>
            <a:endParaRPr/>
          </a:p>
        </p:txBody>
      </p:sp>
      <p:sp>
        <p:nvSpPr>
          <p:cNvPr id="416" name="Google Shape;416;p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Selector 是後來才產生的時候綁定事件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一個 selector 需要綁定多個事件時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不同事件觸發一樣的動作時</a:t>
            </a:r>
            <a:endParaRPr sz="1400"/>
          </a:p>
        </p:txBody>
      </p:sp>
      <p:sp>
        <p:nvSpPr>
          <p:cNvPr id="417" name="Google Shape;417;p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selector </a:t>
            </a:r>
            <a:r>
              <a:rPr lang="zh-TW"/>
              <a:t>是動態產生時綁定事件</a:t>
            </a:r>
            <a:endParaRPr/>
          </a:p>
        </p:txBody>
      </p:sp>
      <p:sp>
        <p:nvSpPr>
          <p:cNvPr id="423" name="Google Shape;423;p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因為 jQuery 會在 HTML 畫完後根據既有的結構將事件綁到 HTML 上，若是靠程式事後產生的話，原本寫的就無法綁到HTML 上。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$(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選擇器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(原本就存在HTML上之元素)).on(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觸發方式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(原本的”click”,”mouseenter”</a:t>
            </a:r>
            <a:r>
              <a:rPr lang="zh-TW" sz="1400">
                <a:solidFill>
                  <a:srgbClr val="000000"/>
                </a:solidFill>
                <a:latin typeface="Mangal"/>
                <a:ea typeface="Mangal"/>
                <a:cs typeface="Mangal"/>
                <a:sym typeface="Mangal"/>
              </a:rPr>
              <a:t>…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等) [,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靠程式動態產生的元素 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 ,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事件處理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(function(){}))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24" name="Google Shape;424;p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</a:t>
            </a:r>
            <a:r>
              <a:rPr lang="zh-TW"/>
              <a:t>elector 是動態產生時綁定事件</a:t>
            </a:r>
            <a:endParaRPr/>
          </a:p>
        </p:txBody>
      </p:sp>
      <p:sp>
        <p:nvSpPr>
          <p:cNvPr id="430" name="Google Shape;430;p60"/>
          <p:cNvSpPr txBox="1"/>
          <p:nvPr/>
        </p:nvSpPr>
        <p:spPr>
          <a:xfrm>
            <a:off x="793675" y="2012825"/>
            <a:ext cx="64389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.on( events [, selector ] [, data ], handler )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$( ”#clickMe" ).on( "click", function() {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  console.log( $( this ).text() 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    });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$( “ul" ).on( "click", ”</a:t>
            </a:r>
            <a:r>
              <a:rPr lang="zh-TW" sz="1200">
                <a:solidFill>
                  <a:srgbClr val="CC0000"/>
                </a:solidFill>
              </a:rPr>
              <a:t>li</a:t>
            </a:r>
            <a:r>
              <a:rPr lang="zh-TW" sz="1200">
                <a:solidFill>
                  <a:srgbClr val="0B5394"/>
                </a:solidFill>
              </a:rPr>
              <a:t>", function() {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    console.log( $( this ).text() 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}); 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p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一個 selector 需要綁定多個事件時</a:t>
            </a:r>
            <a:endParaRPr/>
          </a:p>
        </p:txBody>
      </p:sp>
      <p:sp>
        <p:nvSpPr>
          <p:cNvPr id="437" name="Google Shape;437;p61"/>
          <p:cNvSpPr txBox="1"/>
          <p:nvPr/>
        </p:nvSpPr>
        <p:spPr>
          <a:xfrm>
            <a:off x="729450" y="1777650"/>
            <a:ext cx="6438900" cy="3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$("#</a:t>
            </a:r>
            <a:r>
              <a:rPr lang="zh-TW" sz="1200">
                <a:solidFill>
                  <a:srgbClr val="0B5394"/>
                </a:solidFill>
              </a:rPr>
              <a:t>on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").on({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	mouseenter: function(){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$("#showAction").text("Mouse Enter");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	},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	click: function(){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$("#showAction").text("Click");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	},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	dblclick: function(){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    $("#showAction").text("Double Click");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	}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});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市佔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276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https://w3techs.com/technologies/overview/javascript_library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350" y="2427449"/>
            <a:ext cx="3566450" cy="24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不同事件觸發同一個動作時</a:t>
            </a:r>
            <a:endParaRPr/>
          </a:p>
        </p:txBody>
      </p:sp>
      <p:sp>
        <p:nvSpPr>
          <p:cNvPr id="444" name="Google Shape;444;p62"/>
          <p:cNvSpPr txBox="1"/>
          <p:nvPr/>
        </p:nvSpPr>
        <p:spPr>
          <a:xfrm>
            <a:off x="729450" y="1777650"/>
            <a:ext cx="6438900" cy="25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$("button").on("click mouseenter", function(){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//do something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});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</p:txBody>
      </p:sp>
      <p:sp>
        <p:nvSpPr>
          <p:cNvPr id="445" name="Google Shape;445;p6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off</a:t>
            </a:r>
            <a:endParaRPr/>
          </a:p>
        </p:txBody>
      </p:sp>
      <p:sp>
        <p:nvSpPr>
          <p:cNvPr id="451" name="Google Shape;451;p6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取消由 on 建立的事件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off.html</a:t>
            </a:r>
            <a:endParaRPr sz="1400"/>
          </a:p>
        </p:txBody>
      </p:sp>
      <p:sp>
        <p:nvSpPr>
          <p:cNvPr id="452" name="Google Shape;452;p6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one</a:t>
            </a:r>
            <a:endParaRPr/>
          </a:p>
        </p:txBody>
      </p:sp>
      <p:sp>
        <p:nvSpPr>
          <p:cNvPr id="458" name="Google Shape;458;p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只執行一次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one.html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.one( events [, data ], handler )</a:t>
            </a:r>
            <a:endParaRPr sz="1200"/>
          </a:p>
          <a:p>
            <a:pPr indent="0" lvl="0" marL="0" rtl="0" algn="l">
              <a:spcBef>
                <a:spcPts val="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API</a:t>
            </a:r>
            <a:endParaRPr/>
          </a:p>
        </p:txBody>
      </p:sp>
      <p:sp>
        <p:nvSpPr>
          <p:cNvPr id="465" name="Google Shape;465;p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API</a:t>
            </a:r>
            <a:endParaRPr/>
          </a:p>
        </p:txBody>
      </p:sp>
      <p:sp>
        <p:nvSpPr>
          <p:cNvPr id="471" name="Google Shape;471;p6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472" name="Google Shape;472;p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Wiki 解釋: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應用程式介面（英語：Application Programming Interface，簡稱：API），又稱為應用編程介面，就是軟體系統不同組成部分銜接的約定。由於近年來軟體的規模日益龐大，常常需要把複雜的系統劃分成小的組成部分，編程介面的設計十分重要。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 .click(), .dblclick()</a:t>
            </a:r>
            <a:r>
              <a:rPr lang="zh-TW" sz="1400">
                <a:solidFill>
                  <a:srgbClr val="000000"/>
                </a:solidFill>
                <a:latin typeface="Mangal"/>
                <a:ea typeface="Mangal"/>
                <a:cs typeface="Mangal"/>
                <a:sym typeface="Mangal"/>
              </a:rPr>
              <a:t>…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.text()</a:t>
            </a:r>
            <a:endParaRPr/>
          </a:p>
        </p:txBody>
      </p:sp>
      <p:sp>
        <p:nvSpPr>
          <p:cNvPr id="478" name="Google Shape;478;p6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DD8047"/>
                </a:solidFill>
                <a:latin typeface="Arial"/>
                <a:ea typeface="Arial"/>
                <a:cs typeface="Arial"/>
                <a:sym typeface="Arial"/>
              </a:rPr>
              <a:t>¨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文件說明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http://api.jquery.com/text/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Get: text();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Set: text(</a:t>
            </a:r>
            <a:r>
              <a:rPr i="1"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79" name="Google Shape;479;p6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程式語言基礎</a:t>
            </a:r>
            <a:endParaRPr/>
          </a:p>
        </p:txBody>
      </p:sp>
      <p:sp>
        <p:nvSpPr>
          <p:cNvPr id="485" name="Google Shape;485;p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陣列(Array)</a:t>
            </a:r>
            <a:endParaRPr/>
          </a:p>
        </p:txBody>
      </p:sp>
      <p:sp>
        <p:nvSpPr>
          <p:cNvPr id="491" name="Google Shape;491;p6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表示方式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var colors = ["Red", "Green", "Blue"];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var colors = new Array("Red", "Green", "Blue");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var colors = Array("Red", "Green", "Blue");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colors[0]=Red;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92" name="Google Shape;492;p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迴圈</a:t>
            </a:r>
            <a:endParaRPr/>
          </a:p>
        </p:txBody>
      </p:sp>
      <p:sp>
        <p:nvSpPr>
          <p:cNvPr id="498" name="Google Shape;498;p70"/>
          <p:cNvSpPr txBox="1"/>
          <p:nvPr>
            <p:ph idx="1" type="body"/>
          </p:nvPr>
        </p:nvSpPr>
        <p:spPr>
          <a:xfrm>
            <a:off x="729450" y="2078875"/>
            <a:ext cx="7688700" cy="27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迴圈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for ( 變數 = 初始值 ; 變數 &lt; 限制值 ; 變數 + 步進值 ) 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 　要執行的程式碼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}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Ex: </a:t>
            </a:r>
            <a:r>
              <a:rPr lang="zh-TW" sz="1400">
                <a:solidFill>
                  <a:srgbClr val="000000"/>
                </a:solidFill>
                <a:latin typeface="Mangal"/>
                <a:ea typeface="Mangal"/>
                <a:cs typeface="Mangal"/>
                <a:sym typeface="Mangal"/>
              </a:rPr>
              <a:t>total=0;</a:t>
            </a:r>
            <a:endParaRPr sz="1400">
              <a:solidFill>
                <a:srgbClr val="000000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for(i=0;i&lt;10;i++){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	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total=total+i;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}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99" name="Google Shape;499;p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迴圈顯示陣列</a:t>
            </a:r>
            <a:endParaRPr/>
          </a:p>
        </p:txBody>
      </p:sp>
      <p:sp>
        <p:nvSpPr>
          <p:cNvPr id="505" name="Google Shape;505;p71"/>
          <p:cNvSpPr txBox="1"/>
          <p:nvPr>
            <p:ph idx="1" type="body"/>
          </p:nvPr>
        </p:nvSpPr>
        <p:spPr>
          <a:xfrm>
            <a:off x="729450" y="2078875"/>
            <a:ext cx="7688700" cy="26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var fruit=["apple", "banana", "orange", "peach"];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var people=["Tom", "John", "Lily", "Sara"];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var peopleLike="";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for(i=0; i&lt;people.</a:t>
            </a:r>
            <a:r>
              <a:rPr lang="zh-TW" sz="1200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length</a:t>
            </a: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; i++){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peopleLike+=people[i]+" likes "+fruit[i]+", ";</a:t>
            </a:r>
            <a:b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	// or</a:t>
            </a:r>
            <a:b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	peopleLike+=`${people[i]} ${fruit[i]}.`;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}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$("#showData").text(peopleLike);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506" name="Google Shape;506;p7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863" y="152400"/>
            <a:ext cx="368828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.length</a:t>
            </a:r>
            <a:endParaRPr/>
          </a:p>
        </p:txBody>
      </p:sp>
      <p:sp>
        <p:nvSpPr>
          <p:cNvPr id="512" name="Google Shape;512;p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/>
              <a:t>Array.length: </a:t>
            </a:r>
            <a:r>
              <a:rPr lang="zh-TW" sz="1400"/>
              <a:t>取得陣列長度</a:t>
            </a:r>
            <a:endParaRPr sz="1400"/>
          </a:p>
        </p:txBody>
      </p:sp>
      <p:sp>
        <p:nvSpPr>
          <p:cNvPr id="513" name="Google Shape;513;p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運算子(Operator)</a:t>
            </a:r>
            <a:endParaRPr/>
          </a:p>
        </p:txBody>
      </p:sp>
      <p:sp>
        <p:nvSpPr>
          <p:cNvPr id="519" name="Google Shape;519;p7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指派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計算運算子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+: 加法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-: 減法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*: 乘法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/: 除法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%:  取餘數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20" name="Google Shape;520;p7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/>
              <a:t>運算子(Operator)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74"/>
          <p:cNvSpPr txBox="1"/>
          <p:nvPr>
            <p:ph idx="1" type="body"/>
          </p:nvPr>
        </p:nvSpPr>
        <p:spPr>
          <a:xfrm>
            <a:off x="729450" y="2078875"/>
            <a:ext cx="76887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邏輯運算子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!: NOT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&gt;: 大於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&lt;: 小於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&gt;=: 大於等於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&lt;=:  小於等於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==: 相等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!=: 不等於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&amp;&amp;: AND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||: OR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DD804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27" name="Google Shape;527;p7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if </a:t>
            </a:r>
            <a:r>
              <a:rPr lang="zh-TW"/>
              <a:t>判斷式</a:t>
            </a:r>
            <a:endParaRPr/>
          </a:p>
        </p:txBody>
      </p:sp>
      <p:sp>
        <p:nvSpPr>
          <p:cNvPr id="533" name="Google Shape;533;p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If(條件){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//do something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}else if(條件){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 //do something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}else{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  //do something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534" name="Google Shape;534;p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switch </a:t>
            </a:r>
            <a:r>
              <a:rPr lang="zh-TW"/>
              <a:t>判斷式</a:t>
            </a:r>
            <a:endParaRPr/>
          </a:p>
        </p:txBody>
      </p:sp>
      <p:sp>
        <p:nvSpPr>
          <p:cNvPr id="540" name="Google Shape;540;p76"/>
          <p:cNvSpPr txBox="1"/>
          <p:nvPr>
            <p:ph idx="1" type="body"/>
          </p:nvPr>
        </p:nvSpPr>
        <p:spPr>
          <a:xfrm>
            <a:off x="729450" y="19264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switch(expression) 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case n: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	code block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	break;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case n: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	code block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	break;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default: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  	code block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}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541" name="Google Shape;541;p7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Slider</a:t>
            </a:r>
            <a:endParaRPr/>
          </a:p>
        </p:txBody>
      </p:sp>
      <p:sp>
        <p:nvSpPr>
          <p:cNvPr id="547" name="Google Shape;547;p77"/>
          <p:cNvSpPr txBox="1"/>
          <p:nvPr>
            <p:ph idx="1" type="body"/>
          </p:nvPr>
        </p:nvSpPr>
        <p:spPr>
          <a:xfrm>
            <a:off x="729450" y="2078875"/>
            <a:ext cx="792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利用判斷式加上上一張及下一張圖片切換的功能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zh-TW" sz="1400"/>
            </a:br>
            <a:endParaRPr sz="1400"/>
          </a:p>
        </p:txBody>
      </p:sp>
      <p:pic>
        <p:nvPicPr>
          <p:cNvPr id="548" name="Google Shape;548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100" y="2583651"/>
            <a:ext cx="5557125" cy="20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7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</a:t>
            </a:r>
            <a:r>
              <a:rPr lang="zh-TW"/>
              <a:t>樣式控制</a:t>
            </a:r>
            <a:endParaRPr/>
          </a:p>
        </p:txBody>
      </p:sp>
      <p:sp>
        <p:nvSpPr>
          <p:cNvPr id="555" name="Google Shape;555;p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.css()</a:t>
            </a:r>
            <a:endParaRPr/>
          </a:p>
        </p:txBody>
      </p:sp>
      <p:sp>
        <p:nvSpPr>
          <p:cNvPr id="561" name="Google Shape;561;p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562" name="Google Shape;562;p7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.css(‘css 敘述’)- 取得值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.css(‘css 敘述’, ‘值’)- 設定值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設定多個樣式</a:t>
            </a:r>
            <a:endParaRPr sz="1400"/>
          </a:p>
        </p:txBody>
      </p:sp>
      <p:sp>
        <p:nvSpPr>
          <p:cNvPr id="563" name="Google Shape;563;p79"/>
          <p:cNvSpPr txBox="1"/>
          <p:nvPr/>
        </p:nvSpPr>
        <p:spPr>
          <a:xfrm>
            <a:off x="1151400" y="3043150"/>
            <a:ext cx="6438900" cy="17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var styles = {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敘述1: “值",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  敘述2: “值",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};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$( this ).css( styles );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.css()</a:t>
            </a:r>
            <a:endParaRPr/>
          </a:p>
        </p:txBody>
      </p:sp>
      <p:sp>
        <p:nvSpPr>
          <p:cNvPr id="569" name="Google Shape;569;p8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累進值:  </a:t>
            </a:r>
            <a:br>
              <a:rPr lang="zh-TW"/>
            </a:br>
            <a:r>
              <a:rPr lang="zh-TW"/>
              <a:t>ex: css(“left”, “+=2”);</a:t>
            </a:r>
            <a:endParaRPr/>
          </a:p>
        </p:txBody>
      </p:sp>
      <p:sp>
        <p:nvSpPr>
          <p:cNvPr id="570" name="Google Shape;570;p8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製作可以移動跟變色的方塊(css-move.html)</a:t>
            </a:r>
            <a:endParaRPr/>
          </a:p>
        </p:txBody>
      </p:sp>
      <p:sp>
        <p:nvSpPr>
          <p:cNvPr id="576" name="Google Shape;576;p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77" name="Google Shape;57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00" y="1853850"/>
            <a:ext cx="4425436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載入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下載 jquery 後讀入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網址: </a:t>
            </a:r>
            <a:r>
              <a:rPr lang="zh-TW" sz="1200" u="sng">
                <a:solidFill>
                  <a:schemeClr val="hlink"/>
                </a:solidFill>
                <a:hlinkClick r:id="rId3"/>
              </a:rPr>
              <a:t>https://jquery.com/download/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&lt;script src=“jquery.js”&gt;&lt;/script&gt;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使用 cdn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 u="sng">
                <a:solidFill>
                  <a:schemeClr val="hlink"/>
                </a:solidFill>
                <a:hlinkClick r:id="rId4"/>
              </a:rPr>
              <a:t>https://code.jquery.com/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 sz="1200"/>
              <a:t>&lt;script src="https://code.jquery.com/jquery-3.3.1.min.js" 			  integrity="sha256-FgpCb/KJQlLNfOu91ta32o/NMZxltwRo8QtmkMRdAu8=" 			  crossorigin="anonymous"&gt;&lt;/script&gt;</a:t>
            </a:r>
            <a:endParaRPr sz="1200"/>
          </a:p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取得區塊設定的背景顏色</a:t>
            </a:r>
            <a:endParaRPr/>
          </a:p>
        </p:txBody>
      </p:sp>
      <p:sp>
        <p:nvSpPr>
          <p:cNvPr id="583" name="Google Shape;583;p8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css-color.html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用.css(“background-color”)取得顏色後輸出</a:t>
            </a:r>
            <a:endParaRPr sz="1400"/>
          </a:p>
        </p:txBody>
      </p:sp>
      <p:sp>
        <p:nvSpPr>
          <p:cNvPr id="584" name="Google Shape;584;p8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85" name="Google Shape;58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800" y="2895947"/>
            <a:ext cx="5998099" cy="15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調色盤(palette.html)</a:t>
            </a:r>
            <a:endParaRPr/>
          </a:p>
        </p:txBody>
      </p:sp>
      <p:sp>
        <p:nvSpPr>
          <p:cNvPr id="591" name="Google Shape;591;p8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 .css() 取得與設定顏色製作簡單調色盤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92" name="Google Shape;592;p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593" name="Google Shape;593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950" y="1915075"/>
            <a:ext cx="4140400" cy="25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CSS</a:t>
            </a:r>
            <a:endParaRPr/>
          </a:p>
        </p:txBody>
      </p:sp>
      <p:sp>
        <p:nvSpPr>
          <p:cNvPr id="599" name="Google Shape;599;p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.css()- 設定 css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.addClass()- 增加 class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.removeClass()- 移除 class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.toggleClass()- 動態切換 class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.hasClass()- 判斷是否有某個 class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00" name="Google Shape;600;p8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切換字體大小功能(change-font-size.html)</a:t>
            </a:r>
            <a:endParaRPr/>
          </a:p>
        </p:txBody>
      </p:sp>
      <p:sp>
        <p:nvSpPr>
          <p:cNvPr id="606" name="Google Shape;606;p8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07" name="Google Shape;60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853850"/>
            <a:ext cx="557204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Scroll to fixed</a:t>
            </a:r>
            <a:endParaRPr/>
          </a:p>
        </p:txBody>
      </p:sp>
      <p:sp>
        <p:nvSpPr>
          <p:cNvPr id="613" name="Google Shape;613;p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scroll-to-fix.html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製作捲動到一定超過選單高度時，選單會貼到畫面頂端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提示: 偵測 scroll event，判斷是否大於選單的位置後切換 css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利用 $(”#element“).offset().top; 抓到位置後跟 scrollTop 比較判斷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14" name="Google Shape;614;p8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依捲動方向收合主選單(hide-nav.html)</a:t>
            </a:r>
            <a:endParaRPr/>
          </a:p>
        </p:txBody>
      </p:sp>
      <p:sp>
        <p:nvSpPr>
          <p:cNvPr id="620" name="Google Shape;620;p8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/>
              <a:t>讓選單在滑鼠往下捲的時候收起來，往上的時候滑下來的</a:t>
            </a:r>
            <a:endParaRPr sz="1400"/>
          </a:p>
        </p:txBody>
      </p:sp>
      <p:sp>
        <p:nvSpPr>
          <p:cNvPr id="621" name="Google Shape;621;p8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22" name="Google Shape;62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730073"/>
            <a:ext cx="7915126" cy="2019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依據捲動位置切換 class</a:t>
            </a:r>
            <a:endParaRPr/>
          </a:p>
        </p:txBody>
      </p:sp>
      <p:sp>
        <p:nvSpPr>
          <p:cNvPr id="628" name="Google Shape;628;p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scroll-change.html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29" name="Google Shape;629;p8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手風琴展示</a:t>
            </a:r>
            <a:endParaRPr/>
          </a:p>
        </p:txBody>
      </p:sp>
      <p:sp>
        <p:nvSpPr>
          <p:cNvPr id="635" name="Google Shape;635;p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accordion.html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利用 flex 排出版面，並利用 flex-grow 的特性讓展開那一頁跟頁面剩餘空間一樣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文字垂直 CSS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100"/>
              <a:buChar char="○"/>
            </a:pPr>
            <a:r>
              <a:rPr lang="zh-TW" sz="9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writing-mode: vertical-rl;</a:t>
            </a:r>
            <a:endParaRPr sz="9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100"/>
              <a:buChar char="○"/>
            </a:pPr>
            <a:r>
              <a:rPr lang="zh-TW" sz="9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text-orientation: upright;</a:t>
            </a:r>
            <a:endParaRPr/>
          </a:p>
        </p:txBody>
      </p:sp>
      <p:sp>
        <p:nvSpPr>
          <p:cNvPr id="636" name="Google Shape;636;p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37" name="Google Shape;63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025" y="2802875"/>
            <a:ext cx="5522050" cy="15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切換 css 顯示/隱藏選單</a:t>
            </a:r>
            <a:endParaRPr/>
          </a:p>
        </p:txBody>
      </p:sp>
      <p:sp>
        <p:nvSpPr>
          <p:cNvPr id="643" name="Google Shape;643;p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show-hide-menu.html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644" name="Google Shape;644;p9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45" name="Google Shape;64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250" y="2254175"/>
            <a:ext cx="3345599" cy="2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點卡片翻牌(card-flip.html)</a:t>
            </a:r>
            <a:endParaRPr/>
          </a:p>
        </p:txBody>
      </p:sp>
      <p:sp>
        <p:nvSpPr>
          <p:cNvPr id="651" name="Google Shape;651;p9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/>
              <a:t>使用 class 切換後翻牌</a:t>
            </a:r>
            <a:endParaRPr sz="1400"/>
          </a:p>
        </p:txBody>
      </p:sp>
      <p:sp>
        <p:nvSpPr>
          <p:cNvPr id="652" name="Google Shape;652;p9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653" name="Google Shape;65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496296"/>
            <a:ext cx="6387901" cy="21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slim</a:t>
            </a:r>
            <a:endParaRPr/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在 v3 後多了 slim 的版本，主要是拿掉了 ajax 和 effect 的部分，可以視情況是否要使用精簡版本的 jQuery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CSS</a:t>
            </a:r>
            <a:endParaRPr/>
          </a:p>
        </p:txBody>
      </p:sp>
      <p:sp>
        <p:nvSpPr>
          <p:cNvPr id="659" name="Google Shape;659;p9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.height()- 回傳或設定高度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.innerHeight()- 回傳或設定包含 padding 的高度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.width()- 回傳或設定寬度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.innerWidth()- 回傳或設定包含 padding 的寬度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.scrollLeft()- 回傳或設定捲軸左邊界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.scrollTop()- 回傳或設定捲軸上邊界</a:t>
            </a:r>
            <a:endParaRPr sz="1400"/>
          </a:p>
        </p:txBody>
      </p:sp>
      <p:sp>
        <p:nvSpPr>
          <p:cNvPr id="660" name="Google Shape;660;p9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搭配 animate.css</a:t>
            </a:r>
            <a:endParaRPr/>
          </a:p>
        </p:txBody>
      </p:sp>
      <p:sp>
        <p:nvSpPr>
          <p:cNvPr id="666" name="Google Shape;666;p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https://daneden.github.io/animate.css/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latin typeface="Arial"/>
                <a:ea typeface="Arial"/>
                <a:cs typeface="Arial"/>
                <a:sym typeface="Arial"/>
              </a:rPr>
              <a:t>使用既有的動畫 class 來製作互動動畫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latin typeface="Arial"/>
                <a:ea typeface="Arial"/>
                <a:cs typeface="Arial"/>
                <a:sym typeface="Arial"/>
              </a:rPr>
              <a:t>將 animate.css 讀入後，就可以使用該動畫效果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latin typeface="Arial"/>
                <a:ea typeface="Arial"/>
                <a:cs typeface="Arial"/>
                <a:sym typeface="Arial"/>
              </a:rPr>
              <a:t>先在想要加動畫的元素上加上 animated 的 class，再加上想要的動畫 class 即可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latin typeface="Arial"/>
                <a:ea typeface="Arial"/>
                <a:cs typeface="Arial"/>
                <a:sym typeface="Arial"/>
              </a:rPr>
              <a:t>可再加上 infnite 的 class 讓動畫無限播放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9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animate.css</a:t>
            </a:r>
            <a:endParaRPr/>
          </a:p>
        </p:txBody>
      </p:sp>
      <p:sp>
        <p:nvSpPr>
          <p:cNvPr id="673" name="Google Shape;673;p94"/>
          <p:cNvSpPr txBox="1"/>
          <p:nvPr>
            <p:ph idx="1" type="body"/>
          </p:nvPr>
        </p:nvSpPr>
        <p:spPr>
          <a:xfrm>
            <a:off x="729450" y="2078875"/>
            <a:ext cx="76887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若只想每次點擊都可以重新執行，將這段 js 放到網頁裡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</a:rPr>
              <a:t>function animateCSS(element, animationName, callback)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const node = document.querySelector(element)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node.classList.add('animated', animationName)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function handleAnimationEnd()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    node.classList.remove('animated', animationName)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    node.removeEventListener('animationend', handleAnimationEnd)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    if (typeof callback === 'function') callback()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}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  node.addEventListener('animationend', handleAnimationEnd)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9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animate.css</a:t>
            </a:r>
            <a:endParaRPr/>
          </a:p>
        </p:txBody>
      </p:sp>
      <p:sp>
        <p:nvSpPr>
          <p:cNvPr id="680" name="Google Shape;680;p95"/>
          <p:cNvSpPr txBox="1"/>
          <p:nvPr>
            <p:ph idx="1" type="body"/>
          </p:nvPr>
        </p:nvSpPr>
        <p:spPr>
          <a:xfrm>
            <a:off x="729450" y="2078875"/>
            <a:ext cx="7688700" cy="29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/>
              <a:t>再執行即可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B5394"/>
                </a:solidFill>
              </a:rPr>
              <a:t>animateCSS('.my-element', 'bounce')</a:t>
            </a:r>
            <a:br>
              <a:rPr lang="zh-TW" sz="1200">
                <a:solidFill>
                  <a:srgbClr val="0B5394"/>
                </a:solidFill>
              </a:rPr>
            </a:b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// or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animateCSS('.my-element', 'bounce', function() {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  // Do something after animation</a:t>
            </a:r>
            <a:br>
              <a:rPr lang="zh-TW" sz="1200">
                <a:solidFill>
                  <a:srgbClr val="0B5394"/>
                </a:solidFill>
              </a:rPr>
            </a:br>
            <a:r>
              <a:rPr lang="zh-TW" sz="1200">
                <a:solidFill>
                  <a:srgbClr val="0B5394"/>
                </a:solidFill>
              </a:rPr>
              <a:t>})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9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執行一次後移除 class</a:t>
            </a:r>
            <a:endParaRPr/>
          </a:p>
        </p:txBody>
      </p:sp>
      <p:sp>
        <p:nvSpPr>
          <p:cNvPr id="687" name="Google Shape;687;p9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var animate=$(this).attr('data-animate');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$(".box").addClass(animate).one('webkitAnimationEnd mozAnimationEnd MSAnimationEnd oanimationend animationend', function() {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$(this).removeClass(animate);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</p:txBody>
      </p:sp>
      <p:sp>
        <p:nvSpPr>
          <p:cNvPr id="688" name="Google Shape;688;p9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jQuery </a:t>
            </a:r>
            <a:r>
              <a:rPr lang="zh-TW"/>
              <a:t>表單內容、網頁存取</a:t>
            </a:r>
            <a:endParaRPr/>
          </a:p>
        </p:txBody>
      </p:sp>
      <p:sp>
        <p:nvSpPr>
          <p:cNvPr id="694" name="Google Shape;694;p9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HTML </a:t>
            </a:r>
            <a:r>
              <a:rPr lang="zh-TW"/>
              <a:t>操作</a:t>
            </a:r>
            <a:endParaRPr/>
          </a:p>
        </p:txBody>
      </p:sp>
      <p:sp>
        <p:nvSpPr>
          <p:cNvPr id="700" name="Google Shape;700;p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01" name="Google Shape;701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.text();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.html();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.attr();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.prop()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.val();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.text()</a:t>
            </a:r>
            <a:endParaRPr/>
          </a:p>
        </p:txBody>
      </p:sp>
      <p:sp>
        <p:nvSpPr>
          <p:cNvPr id="707" name="Google Shape;707;p9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取得或設定 HTML tag 內的文字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取值: .text()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設值: .text(text)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08" name="Google Shape;708;p9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.html()</a:t>
            </a:r>
            <a:endParaRPr/>
          </a:p>
        </p:txBody>
      </p:sp>
      <p:sp>
        <p:nvSpPr>
          <p:cNvPr id="714" name="Google Shape;714;p10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跟.text()類似，但會取得或設定 HTML tag 的HTML內容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取值: .html()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設值: .html(html)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15" name="Google Shape;715;p10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.attr()</a:t>
            </a:r>
            <a:endParaRPr/>
          </a:p>
        </p:txBody>
      </p:sp>
      <p:sp>
        <p:nvSpPr>
          <p:cNvPr id="721" name="Google Shape;721;p10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取得或設定 HTML tag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attribute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的值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&lt;img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src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=“”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alt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=“”&gt;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取值 .attr( attributeName 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設值 .attr( attributeName, value 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22" name="Google Shape;722;p10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Selector</a:t>
            </a:r>
            <a:endParaRPr/>
          </a:p>
        </p:txBody>
      </p:sp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.attr()</a:t>
            </a:r>
            <a:endParaRPr/>
          </a:p>
        </p:txBody>
      </p:sp>
      <p:sp>
        <p:nvSpPr>
          <p:cNvPr id="728" name="Google Shape;728;p1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使用物件方式：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.attr({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屬性1: 值1,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屬性2: 值2</a:t>
            </a:r>
            <a:b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0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點選後替換照片(getPic.html)</a:t>
            </a:r>
            <a:endParaRPr/>
          </a:p>
        </p:txBody>
      </p:sp>
      <p:sp>
        <p:nvSpPr>
          <p:cNvPr id="735" name="Google Shape;735;p10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36" name="Google Shape;73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475" y="1853850"/>
            <a:ext cx="4459120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.prop()</a:t>
            </a:r>
            <a:endParaRPr/>
          </a:p>
        </p:txBody>
      </p:sp>
      <p:sp>
        <p:nvSpPr>
          <p:cNvPr id="742" name="Google Shape;742;p10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類似 .attr()，但只有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跟 </a:t>
            </a:r>
            <a:r>
              <a:rPr lang="zh-TW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的值，jQuery 建議用來設定或取得像 checked 或 disabled 這種只有兩種狀態的 attribute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取值: .prop( propertyName)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設值: .prop( propertyName, value 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43" name="Google Shape;743;p10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1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.val()</a:t>
            </a:r>
            <a:endParaRPr/>
          </a:p>
        </p:txBody>
      </p:sp>
      <p:sp>
        <p:nvSpPr>
          <p:cNvPr id="749" name="Google Shape;749;p10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取得或設定表單元素(input, select</a:t>
            </a:r>
            <a:r>
              <a:rPr lang="zh-TW" sz="1400">
                <a:solidFill>
                  <a:srgbClr val="000000"/>
                </a:solidFill>
                <a:latin typeface="Mangal"/>
                <a:ea typeface="Mangal"/>
                <a:cs typeface="Mangal"/>
                <a:sym typeface="Mangal"/>
              </a:rPr>
              <a:t>…</a:t>
            </a: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)的值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取值 .val()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給值 .val(value)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50" name="Google Shape;750;p10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製作簡單計算器(count.html)</a:t>
            </a:r>
            <a:endParaRPr/>
          </a:p>
        </p:txBody>
      </p:sp>
      <p:sp>
        <p:nvSpPr>
          <p:cNvPr id="756" name="Google Shape;756;p1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400"/>
              <a:t>利用 input 欄位輸入，用下拉式選單選擇計算方式，再按「=」後計算結果</a:t>
            </a:r>
            <a:endParaRPr sz="1400"/>
          </a:p>
        </p:txBody>
      </p:sp>
      <p:sp>
        <p:nvSpPr>
          <p:cNvPr id="757" name="Google Shape;757;p10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58" name="Google Shape;758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388" y="2496999"/>
            <a:ext cx="7814824" cy="7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自動跳到下一個欄位的信用卡輸入(credit-card.html)</a:t>
            </a:r>
            <a:endParaRPr/>
          </a:p>
        </p:txBody>
      </p:sp>
      <p:sp>
        <p:nvSpPr>
          <p:cNvPr id="764" name="Google Shape;764;p10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65" name="Google Shape;76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238974"/>
            <a:ext cx="6929826" cy="19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.each()</a:t>
            </a:r>
            <a:endParaRPr/>
          </a:p>
        </p:txBody>
      </p:sp>
      <p:sp>
        <p:nvSpPr>
          <p:cNvPr id="771" name="Google Shape;771;p1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jQuery 比較簡單的處理迴圈的方法，效能比較差但用起來比較快，用來處理 html 內容很方便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72" name="Google Shape;772;p10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773" name="Google Shape;773;p108"/>
          <p:cNvSpPr txBox="1"/>
          <p:nvPr/>
        </p:nvSpPr>
        <p:spPr>
          <a:xfrm>
            <a:off x="1028425" y="3007000"/>
            <a:ext cx="64389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$("#table td").each(function(){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  	</a:t>
            </a:r>
            <a:r>
              <a:rPr lang="zh-TW" sz="1200">
                <a:solidFill>
                  <a:srgbClr val="0B5394"/>
                </a:solidFill>
              </a:rPr>
              <a:t>console.log</a:t>
            </a: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($(this).text());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B5394"/>
                </a:solidFill>
                <a:latin typeface="Mangal"/>
                <a:ea typeface="Mangal"/>
                <a:cs typeface="Mangal"/>
                <a:sym typeface="Mangal"/>
              </a:rPr>
              <a:t>});</a:t>
            </a:r>
            <a:endParaRPr sz="1200">
              <a:solidFill>
                <a:srgbClr val="0B5394"/>
              </a:solidFill>
              <a:latin typeface="Mangal"/>
              <a:ea typeface="Mangal"/>
              <a:cs typeface="Mangal"/>
              <a:sym typeface="Mang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539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點選相片並產生 html code(photo-get-code.html)</a:t>
            </a:r>
            <a:endParaRPr/>
          </a:p>
        </p:txBody>
      </p:sp>
      <p:sp>
        <p:nvSpPr>
          <p:cNvPr id="779" name="Google Shape;779;p10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sz="1400"/>
              <a:t>從單選改為複選</a:t>
            </a:r>
            <a:br>
              <a:rPr lang="zh-TW" sz="1400"/>
            </a:br>
            <a:r>
              <a:rPr lang="zh-TW" sz="1400"/>
              <a:t>把選取的照片的 html code 顯示在下面</a:t>
            </a:r>
            <a:endParaRPr sz="1400"/>
          </a:p>
        </p:txBody>
      </p:sp>
      <p:sp>
        <p:nvSpPr>
          <p:cNvPr id="780" name="Google Shape;780;p10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81" name="Google Shape;78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650" y="2250988"/>
            <a:ext cx="4836524" cy="249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checkbox </a:t>
            </a:r>
            <a:r>
              <a:rPr lang="zh-TW"/>
              <a:t>全選及全不選</a:t>
            </a:r>
            <a:endParaRPr/>
          </a:p>
        </p:txBody>
      </p:sp>
      <p:sp>
        <p:nvSpPr>
          <p:cNvPr id="787" name="Google Shape;787;p1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7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select-all.html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zh-TW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判斷全選的 checkbox 選取狀態後，把選取狀態設定到其他 checkbox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88" name="Google Shape;788;p1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89" name="Google Shape;78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175" y="2850523"/>
            <a:ext cx="7165801" cy="174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Ex: </a:t>
            </a:r>
            <a:r>
              <a:rPr lang="zh-TW"/>
              <a:t>購物車加總(cart.html)</a:t>
            </a:r>
            <a:endParaRPr/>
          </a:p>
        </p:txBody>
      </p:sp>
      <p:sp>
        <p:nvSpPr>
          <p:cNvPr id="795" name="Google Shape;795;p1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796" name="Google Shape;79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50" y="2016925"/>
            <a:ext cx="8048626" cy="227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